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4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1474" y="5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926b3c6f07_0_1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g926b3c6f07_0_1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926b3c6f07_0_15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g926b3c6f07_0_1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26b3c6f07_0_16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g926b3c6f07_0_16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926b3c6f07_0_17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g926b3c6f07_0_17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926b3c6f07_0_17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1" name="Google Shape;211;g926b3c6f07_0_1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926b3c6f07_0_18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0" name="Google Shape;220;g926b3c6f07_0_1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926b3c6f07_0_19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g926b3c6f07_0_1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926b3c6f07_0_19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8" name="Google Shape;238;g926b3c6f07_0_19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926b3c6f07_0_2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8" name="Google Shape;248;g926b3c6f07_0_2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926b3c6f07_0_25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g926b3c6f07_0_2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926b3c6f07_0_26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6" name="Google Shape;266;g926b3c6f07_0_26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926b3c6f07_0_27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4" name="Google Shape;274;g926b3c6f07_0_27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926b3c6f07_0_27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g926b3c6f07_0_27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926b3c6f07_0_28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0" name="Google Shape;290;g926b3c6f07_0_2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926b3c6f07_0_29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8" name="Google Shape;298;g926b3c6f07_0_29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926b3c6f07_0_3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6" name="Google Shape;306;g926b3c6f07_0_3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926b3c6f07_0_33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g926b3c6f07_0_3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926b3c6f07_0_34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2" name="Google Shape;322;g926b3c6f07_0_3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926b3c6f07_0_34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0" name="Google Shape;330;g926b3c6f07_0_3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926b3c6f07_0_35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8" name="Google Shape;338;g926b3c6f07_0_3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926b3c6f07_0_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g926b3c6f07_0_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926b3c6f07_0_36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6" name="Google Shape;346;g926b3c6f07_0_36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926b3c6f07_0_37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5" name="Google Shape;355;g926b3c6f07_0_37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926b3c6f07_0_37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4" name="Google Shape;364;g926b3c6f07_0_3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926b3c6f07_0_38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3" name="Google Shape;373;g926b3c6f07_0_3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926b3c6f07_0_4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g926b3c6f07_0_4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926b3c6f07_0_4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0" name="Google Shape;390;g926b3c6f07_0_4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926b3c6f07_0_4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8" name="Google Shape;398;g926b3c6f07_0_4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926b3c6f07_0_45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6" name="Google Shape;406;g926b3c6f07_0_4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926b3c6f07_0_46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4" name="Google Shape;414;g926b3c6f07_0_4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926b3c6f07_0_46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g926b3c6f07_0_46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926b3c6f07_0_6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0" name="Google Shape;120;g926b3c6f07_0_6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926b3c6f07_0_47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0" name="Google Shape;430;g926b3c6f07_0_47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926b3c6f07_0_49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8" name="Google Shape;438;g926b3c6f07_0_4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926b3c6f07_0_5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6" name="Google Shape;446;g926b3c6f07_0_5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926b3c6f07_0_53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4" name="Google Shape;454;g926b3c6f07_0_5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2" name="Google Shape;462;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926b3c6f07_0_7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g926b3c6f07_0_7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926b3c6f07_0_8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g926b3c6f07_0_8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926b3c6f07_0_10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g926b3c6f07_0_10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926b3c6f07_0_1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926b3c6f07_0_1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926b3c6f07_0_1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g926b3c6f07_0_1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2"/>
          <p:cNvSpPr/>
          <p:nvPr/>
        </p:nvSpPr>
        <p:spPr>
          <a:xfrm>
            <a:off x="0" y="6477000"/>
            <a:ext cx="9144000" cy="381000"/>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 name="Google Shape;19;p2"/>
          <p:cNvSpPr/>
          <p:nvPr/>
        </p:nvSpPr>
        <p:spPr>
          <a:xfrm>
            <a:off x="8229600" y="0"/>
            <a:ext cx="914400" cy="914400"/>
          </a:xfrm>
          <a:prstGeom prst="halfFrame">
            <a:avLst>
              <a:gd name="adj1" fmla="val 33333"/>
              <a:gd name="adj2" fmla="val 33333"/>
            </a:avLst>
          </a:prstGeom>
          <a:solidFill>
            <a:srgbClr val="6E8365"/>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0" name="Google Shape;20;p2"/>
          <p:cNvSpPr txBox="1">
            <a:spLocks noGrp="1"/>
          </p:cNvSpPr>
          <p:nvPr>
            <p:ph type="ctrTitle"/>
          </p:nvPr>
        </p:nvSpPr>
        <p:spPr>
          <a:xfrm>
            <a:off x="762000" y="1828800"/>
            <a:ext cx="77724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1" name="Google Shape;21;p2"/>
          <p:cNvSpPr txBox="1">
            <a:spLocks noGrp="1"/>
          </p:cNvSpPr>
          <p:nvPr>
            <p:ph type="subTitle" idx="1"/>
          </p:nvPr>
        </p:nvSpPr>
        <p:spPr>
          <a:xfrm>
            <a:off x="1524000" y="3581400"/>
            <a:ext cx="6400800" cy="175260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rgbClr val="888888"/>
              </a:buClr>
              <a:buSzPts val="3200"/>
              <a:buNone/>
              <a:defRPr>
                <a:solidFill>
                  <a:srgbClr val="888888"/>
                </a:solidFill>
                <a:latin typeface="Arial"/>
                <a:ea typeface="Arial"/>
                <a:cs typeface="Arial"/>
                <a:sym typeface="Aria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2" name="Google Shape;22;p2"/>
          <p:cNvSpPr txBox="1">
            <a:spLocks noGrp="1"/>
          </p:cNvSpPr>
          <p:nvPr>
            <p:ph type="sldNum" idx="12"/>
          </p:nvPr>
        </p:nvSpPr>
        <p:spPr>
          <a:xfrm>
            <a:off x="46482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
        <p:nvSpPr>
          <p:cNvPr id="23" name="Google Shape;23;p2"/>
          <p:cNvSpPr txBox="1">
            <a:spLocks noGrp="1"/>
          </p:cNvSpPr>
          <p:nvPr>
            <p:ph type="dt" idx="10"/>
          </p:nvPr>
        </p:nvSpPr>
        <p:spPr>
          <a:xfrm>
            <a:off x="7020272" y="6528816"/>
            <a:ext cx="2123728" cy="32918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24" name="Google Shape;24;p2" descr="Index.png"/>
          <p:cNvPicPr preferRelativeResize="0"/>
          <p:nvPr/>
        </p:nvPicPr>
        <p:blipFill rotWithShape="1">
          <a:blip r:embed="rId2">
            <a:alphaModFix/>
          </a:blip>
          <a:srcRect/>
          <a:stretch/>
        </p:blipFill>
        <p:spPr>
          <a:xfrm>
            <a:off x="0" y="0"/>
            <a:ext cx="314369" cy="6858000"/>
          </a:xfrm>
          <a:prstGeom prst="rect">
            <a:avLst/>
          </a:prstGeom>
          <a:noFill/>
          <a:ln>
            <a:noFill/>
          </a:ln>
        </p:spPr>
      </p:pic>
      <p:pic>
        <p:nvPicPr>
          <p:cNvPr id="25" name="Google Shape;25;p2"/>
          <p:cNvPicPr preferRelativeResize="0"/>
          <p:nvPr/>
        </p:nvPicPr>
        <p:blipFill rotWithShape="1">
          <a:blip r:embed="rId3">
            <a:alphaModFix/>
          </a:blip>
          <a:srcRect/>
          <a:stretch/>
        </p:blipFill>
        <p:spPr>
          <a:xfrm>
            <a:off x="54140" y="0"/>
            <a:ext cx="1277500" cy="798450"/>
          </a:xfrm>
          <a:prstGeom prst="rect">
            <a:avLst/>
          </a:prstGeom>
          <a:noFill/>
          <a:ln>
            <a:noFill/>
          </a:ln>
        </p:spPr>
      </p:pic>
      <p:sp>
        <p:nvSpPr>
          <p:cNvPr id="26" name="Google Shape;26;p2"/>
          <p:cNvSpPr txBox="1"/>
          <p:nvPr/>
        </p:nvSpPr>
        <p:spPr>
          <a:xfrm>
            <a:off x="467544" y="6538579"/>
            <a:ext cx="3744416" cy="2462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000">
                <a:solidFill>
                  <a:schemeClr val="lt1"/>
                </a:solidFill>
                <a:latin typeface="Arial"/>
                <a:ea typeface="Arial"/>
                <a:cs typeface="Arial"/>
                <a:sym typeface="Arial"/>
              </a:rPr>
              <a:t>Centre For Advanced Computer Learning and Development</a:t>
            </a:r>
            <a:endParaRPr sz="1000">
              <a:solidFill>
                <a:schemeClr val="lt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80"/>
        <p:cNvGrpSpPr/>
        <p:nvPr/>
      </p:nvGrpSpPr>
      <p:grpSpPr>
        <a:xfrm>
          <a:off x="0" y="0"/>
          <a:ext cx="0" cy="0"/>
          <a:chOff x="0" y="0"/>
          <a:chExt cx="0" cy="0"/>
        </a:xfrm>
      </p:grpSpPr>
      <p:sp>
        <p:nvSpPr>
          <p:cNvPr id="81" name="Google Shape;81;p11"/>
          <p:cNvSpPr txBox="1">
            <a:spLocks noGrp="1"/>
          </p:cNvSpPr>
          <p:nvPr>
            <p:ph type="body" idx="1"/>
          </p:nvPr>
        </p:nvSpPr>
        <p:spPr>
          <a:xfrm rot="5400000">
            <a:off x="2042318" y="-518319"/>
            <a:ext cx="5059363"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2" name="Google Shape;82;p11"/>
          <p:cNvSpPr txBox="1">
            <a:spLocks noGrp="1"/>
          </p:cNvSpPr>
          <p:nvPr>
            <p:ph type="dt" idx="10"/>
          </p:nvPr>
        </p:nvSpPr>
        <p:spPr>
          <a:xfrm>
            <a:off x="7306056" y="6528816"/>
            <a:ext cx="1837944" cy="304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1"/>
          <p:cNvSpPr txBox="1">
            <a:spLocks noGrp="1"/>
          </p:cNvSpPr>
          <p:nvPr>
            <p:ph type="title"/>
          </p:nvPr>
        </p:nvSpPr>
        <p:spPr>
          <a:xfrm>
            <a:off x="457200" y="274638"/>
            <a:ext cx="8229600" cy="487362"/>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3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pic>
        <p:nvPicPr>
          <p:cNvPr id="84" name="Google Shape;84;p11"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85" name="Google Shape;85;p11"/>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6"/>
        <p:cNvGrpSpPr/>
        <p:nvPr/>
      </p:nvGrpSpPr>
      <p:grpSpPr>
        <a:xfrm>
          <a:off x="0" y="0"/>
          <a:ext cx="0" cy="0"/>
          <a:chOff x="0" y="0"/>
          <a:chExt cx="0" cy="0"/>
        </a:xfrm>
      </p:grpSpPr>
      <p:sp>
        <p:nvSpPr>
          <p:cNvPr id="87" name="Google Shape;87;p12"/>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8" name="Google Shape;88;p12"/>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9" name="Google Shape;89;p12"/>
          <p:cNvSpPr txBox="1">
            <a:spLocks noGrp="1"/>
          </p:cNvSpPr>
          <p:nvPr>
            <p:ph type="dt" idx="10"/>
          </p:nvPr>
        </p:nvSpPr>
        <p:spPr>
          <a:xfrm>
            <a:off x="7306056" y="6528816"/>
            <a:ext cx="1837944" cy="304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90" name="Google Shape;90;p12"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91" name="Google Shape;91;p12"/>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3"/>
          <p:cNvSpPr txBox="1">
            <a:spLocks noGrp="1"/>
          </p:cNvSpPr>
          <p:nvPr>
            <p:ph type="title"/>
          </p:nvPr>
        </p:nvSpPr>
        <p:spPr>
          <a:xfrm>
            <a:off x="1210945" y="200025"/>
            <a:ext cx="6867525" cy="4870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3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9" name="Google Shape;29;p3"/>
          <p:cNvSpPr txBox="1">
            <a:spLocks noGrp="1"/>
          </p:cNvSpPr>
          <p:nvPr>
            <p:ph type="body" idx="1"/>
          </p:nvPr>
        </p:nvSpPr>
        <p:spPr>
          <a:xfrm>
            <a:off x="457200" y="1066800"/>
            <a:ext cx="8229600" cy="5059363"/>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atin typeface="Arial"/>
                <a:ea typeface="Arial"/>
                <a:cs typeface="Arial"/>
                <a:sym typeface="Arial"/>
              </a:defRPr>
            </a:lvl1pPr>
            <a:lvl2pPr marL="914400" lvl="1" indent="-342900" algn="l">
              <a:spcBef>
                <a:spcPts val="360"/>
              </a:spcBef>
              <a:spcAft>
                <a:spcPts val="0"/>
              </a:spcAft>
              <a:buClr>
                <a:schemeClr val="dk1"/>
              </a:buClr>
              <a:buSzPts val="1800"/>
              <a:buChar char="–"/>
              <a:defRPr sz="1800">
                <a:latin typeface="Arial"/>
                <a:ea typeface="Arial"/>
                <a:cs typeface="Arial"/>
                <a:sym typeface="Arial"/>
              </a:defRPr>
            </a:lvl2pPr>
            <a:lvl3pPr marL="1371600" lvl="2" indent="-330200" algn="l">
              <a:spcBef>
                <a:spcPts val="320"/>
              </a:spcBef>
              <a:spcAft>
                <a:spcPts val="0"/>
              </a:spcAft>
              <a:buClr>
                <a:schemeClr val="dk1"/>
              </a:buClr>
              <a:buSzPts val="1600"/>
              <a:buChar char="•"/>
              <a:defRPr sz="1600">
                <a:latin typeface="Arial"/>
                <a:ea typeface="Arial"/>
                <a:cs typeface="Arial"/>
                <a:sym typeface="Arial"/>
              </a:defRPr>
            </a:lvl3pPr>
            <a:lvl4pPr marL="1828800" lvl="3" indent="-317500" algn="l">
              <a:spcBef>
                <a:spcPts val="280"/>
              </a:spcBef>
              <a:spcAft>
                <a:spcPts val="0"/>
              </a:spcAft>
              <a:buClr>
                <a:schemeClr val="dk1"/>
              </a:buClr>
              <a:buSzPts val="1400"/>
              <a:buChar char="–"/>
              <a:defRPr sz="1400">
                <a:latin typeface="Arial"/>
                <a:ea typeface="Arial"/>
                <a:cs typeface="Arial"/>
                <a:sym typeface="Arial"/>
              </a:defRPr>
            </a:lvl4pPr>
            <a:lvl5pPr marL="2286000" lvl="4" indent="-304800" algn="l">
              <a:spcBef>
                <a:spcPts val="240"/>
              </a:spcBef>
              <a:spcAft>
                <a:spcPts val="0"/>
              </a:spcAft>
              <a:buClr>
                <a:schemeClr val="dk1"/>
              </a:buClr>
              <a:buSzPts val="1200"/>
              <a:buChar char="»"/>
              <a:defRPr sz="1200">
                <a:latin typeface="Arial"/>
                <a:ea typeface="Arial"/>
                <a:cs typeface="Arial"/>
                <a:sym typeface="Aria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0" name="Google Shape;30;p3"/>
          <p:cNvSpPr txBox="1">
            <a:spLocks noGrp="1"/>
          </p:cNvSpPr>
          <p:nvPr>
            <p:ph type="dt" idx="10"/>
          </p:nvPr>
        </p:nvSpPr>
        <p:spPr>
          <a:xfrm>
            <a:off x="7092280" y="6528816"/>
            <a:ext cx="2051720" cy="32918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1" name="Google Shape;31;p3"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32" name="Google Shape;32;p3"/>
          <p:cNvSpPr txBox="1">
            <a:spLocks noGrp="1"/>
          </p:cNvSpPr>
          <p:nvPr>
            <p:ph type="sldNum" idx="12"/>
          </p:nvPr>
        </p:nvSpPr>
        <p:spPr>
          <a:xfrm>
            <a:off x="4542656"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pic>
        <p:nvPicPr>
          <p:cNvPr id="33" name="Google Shape;33;p3"/>
          <p:cNvPicPr preferRelativeResize="0"/>
          <p:nvPr/>
        </p:nvPicPr>
        <p:blipFill rotWithShape="1">
          <a:blip r:embed="rId3">
            <a:alphaModFix/>
          </a:blip>
          <a:srcRect/>
          <a:stretch/>
        </p:blipFill>
        <p:spPr>
          <a:xfrm>
            <a:off x="54140" y="0"/>
            <a:ext cx="1277500" cy="7984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4"/>
        <p:cNvGrpSpPr/>
        <p:nvPr/>
      </p:nvGrpSpPr>
      <p:grpSpPr>
        <a:xfrm>
          <a:off x="0" y="0"/>
          <a:ext cx="0" cy="0"/>
          <a:chOff x="0" y="0"/>
          <a:chExt cx="0" cy="0"/>
        </a:xfrm>
      </p:grpSpPr>
      <p:sp>
        <p:nvSpPr>
          <p:cNvPr id="35" name="Google Shape;35;p4"/>
          <p:cNvSpPr txBox="1">
            <a:spLocks noGrp="1"/>
          </p:cNvSpPr>
          <p:nvPr>
            <p:ph type="dt" idx="10"/>
          </p:nvPr>
        </p:nvSpPr>
        <p:spPr>
          <a:xfrm>
            <a:off x="7164288" y="6597352"/>
            <a:ext cx="1979712" cy="23626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36" name="Google Shape;36;p4"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37" name="Google Shape;37;p4"/>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0" name="Google Shape;40;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41" name="Google Shape;41;p5"/>
          <p:cNvSpPr txBox="1">
            <a:spLocks noGrp="1"/>
          </p:cNvSpPr>
          <p:nvPr>
            <p:ph type="dt" idx="10"/>
          </p:nvPr>
        </p:nvSpPr>
        <p:spPr>
          <a:xfrm>
            <a:off x="7092280" y="6528816"/>
            <a:ext cx="2051720" cy="32918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42" name="Google Shape;42;p5"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43" name="Google Shape;43;p5"/>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44"/>
        <p:cNvGrpSpPr/>
        <p:nvPr/>
      </p:nvGrpSpPr>
      <p:grpSpPr>
        <a:xfrm>
          <a:off x="0" y="0"/>
          <a:ext cx="0" cy="0"/>
          <a:chOff x="0" y="0"/>
          <a:chExt cx="0" cy="0"/>
        </a:xfrm>
      </p:grpSpPr>
      <p:sp>
        <p:nvSpPr>
          <p:cNvPr id="45" name="Google Shape;45;p6"/>
          <p:cNvSpPr txBox="1">
            <a:spLocks noGrp="1"/>
          </p:cNvSpPr>
          <p:nvPr>
            <p:ph type="body" idx="1"/>
          </p:nvPr>
        </p:nvSpPr>
        <p:spPr>
          <a:xfrm>
            <a:off x="457200" y="1143000"/>
            <a:ext cx="4038600" cy="4983163"/>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atin typeface="Arial"/>
                <a:ea typeface="Arial"/>
                <a:cs typeface="Arial"/>
                <a:sym typeface="Arial"/>
              </a:defRPr>
            </a:lvl1pPr>
            <a:lvl2pPr marL="914400" lvl="1" indent="-355600" algn="l">
              <a:spcBef>
                <a:spcPts val="400"/>
              </a:spcBef>
              <a:spcAft>
                <a:spcPts val="0"/>
              </a:spcAft>
              <a:buClr>
                <a:schemeClr val="dk1"/>
              </a:buClr>
              <a:buSzPts val="2000"/>
              <a:buChar char="–"/>
              <a:defRPr sz="2000">
                <a:latin typeface="Arial"/>
                <a:ea typeface="Arial"/>
                <a:cs typeface="Arial"/>
                <a:sym typeface="Arial"/>
              </a:defRPr>
            </a:lvl2pPr>
            <a:lvl3pPr marL="1371600" lvl="2" indent="-342900" algn="l">
              <a:spcBef>
                <a:spcPts val="360"/>
              </a:spcBef>
              <a:spcAft>
                <a:spcPts val="0"/>
              </a:spcAft>
              <a:buClr>
                <a:schemeClr val="dk1"/>
              </a:buClr>
              <a:buSzPts val="1800"/>
              <a:buChar char="•"/>
              <a:defRPr sz="1800">
                <a:latin typeface="Arial"/>
                <a:ea typeface="Arial"/>
                <a:cs typeface="Arial"/>
                <a:sym typeface="Arial"/>
              </a:defRPr>
            </a:lvl3pPr>
            <a:lvl4pPr marL="1828800" lvl="3" indent="-317500" algn="l">
              <a:spcBef>
                <a:spcPts val="280"/>
              </a:spcBef>
              <a:spcAft>
                <a:spcPts val="0"/>
              </a:spcAft>
              <a:buClr>
                <a:schemeClr val="dk1"/>
              </a:buClr>
              <a:buSzPts val="1400"/>
              <a:buChar char="–"/>
              <a:defRPr sz="1400">
                <a:latin typeface="Arial"/>
                <a:ea typeface="Arial"/>
                <a:cs typeface="Arial"/>
                <a:sym typeface="Arial"/>
              </a:defRPr>
            </a:lvl4pPr>
            <a:lvl5pPr marL="2286000" lvl="4" indent="-304800" algn="l">
              <a:spcBef>
                <a:spcPts val="240"/>
              </a:spcBef>
              <a:spcAft>
                <a:spcPts val="0"/>
              </a:spcAft>
              <a:buClr>
                <a:schemeClr val="dk1"/>
              </a:buClr>
              <a:buSzPts val="1200"/>
              <a:buChar char="»"/>
              <a:defRPr sz="1200">
                <a:latin typeface="Arial"/>
                <a:ea typeface="Arial"/>
                <a:cs typeface="Arial"/>
                <a:sym typeface="Aria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6" name="Google Shape;46;p6"/>
          <p:cNvSpPr txBox="1">
            <a:spLocks noGrp="1"/>
          </p:cNvSpPr>
          <p:nvPr>
            <p:ph type="body" idx="2"/>
          </p:nvPr>
        </p:nvSpPr>
        <p:spPr>
          <a:xfrm>
            <a:off x="4648200" y="1143000"/>
            <a:ext cx="4038600" cy="4983163"/>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Font typeface="Arial"/>
              <a:buChar char="•"/>
              <a:defRPr sz="2400">
                <a:solidFill>
                  <a:schemeClr val="dk1"/>
                </a:solidFill>
                <a:latin typeface="Arial"/>
                <a:ea typeface="Arial"/>
                <a:cs typeface="Arial"/>
                <a:sym typeface="Arial"/>
              </a:defRPr>
            </a:lvl1pPr>
            <a:lvl2pPr marL="914400" lvl="1" indent="-355600" algn="l">
              <a:spcBef>
                <a:spcPts val="400"/>
              </a:spcBef>
              <a:spcAft>
                <a:spcPts val="0"/>
              </a:spcAft>
              <a:buClr>
                <a:schemeClr val="dk1"/>
              </a:buClr>
              <a:buSzPts val="2000"/>
              <a:buFont typeface="Arial"/>
              <a:buChar char="–"/>
              <a:defRPr sz="2000">
                <a:solidFill>
                  <a:schemeClr val="dk1"/>
                </a:solidFill>
                <a:latin typeface="Arial"/>
                <a:ea typeface="Arial"/>
                <a:cs typeface="Arial"/>
                <a:sym typeface="Arial"/>
              </a:defRPr>
            </a:lvl2pPr>
            <a:lvl3pPr marL="1371600" lvl="2" indent="-342900" algn="l">
              <a:spcBef>
                <a:spcPts val="360"/>
              </a:spcBef>
              <a:spcAft>
                <a:spcPts val="0"/>
              </a:spcAft>
              <a:buClr>
                <a:schemeClr val="dk1"/>
              </a:buClr>
              <a:buSzPts val="1800"/>
              <a:buFont typeface="Arial"/>
              <a:buChar char="•"/>
              <a:defRPr sz="1800">
                <a:solidFill>
                  <a:schemeClr val="dk1"/>
                </a:solidFill>
                <a:latin typeface="Arial"/>
                <a:ea typeface="Arial"/>
                <a:cs typeface="Arial"/>
                <a:sym typeface="Arial"/>
              </a:defRPr>
            </a:lvl3pPr>
            <a:lvl4pPr marL="1828800" lvl="3" indent="-317500" algn="l">
              <a:spcBef>
                <a:spcPts val="280"/>
              </a:spcBef>
              <a:spcAft>
                <a:spcPts val="0"/>
              </a:spcAft>
              <a:buClr>
                <a:schemeClr val="dk1"/>
              </a:buClr>
              <a:buSzPts val="1400"/>
              <a:buFont typeface="Arial"/>
              <a:buChar char="–"/>
              <a:defRPr sz="1400">
                <a:solidFill>
                  <a:schemeClr val="dk1"/>
                </a:solidFill>
                <a:latin typeface="Arial"/>
                <a:ea typeface="Arial"/>
                <a:cs typeface="Arial"/>
                <a:sym typeface="Arial"/>
              </a:defRPr>
            </a:lvl4pPr>
            <a:lvl5pPr marL="2286000" lvl="4" indent="-304800" algn="l">
              <a:spcBef>
                <a:spcPts val="240"/>
              </a:spcBef>
              <a:spcAft>
                <a:spcPts val="0"/>
              </a:spcAft>
              <a:buClr>
                <a:schemeClr val="dk1"/>
              </a:buClr>
              <a:buSzPts val="1200"/>
              <a:buFont typeface="Arial"/>
              <a:buChar char="»"/>
              <a:defRPr sz="1200">
                <a:solidFill>
                  <a:schemeClr val="dk1"/>
                </a:solidFill>
                <a:latin typeface="Arial"/>
                <a:ea typeface="Arial"/>
                <a:cs typeface="Arial"/>
                <a:sym typeface="Aria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7" name="Google Shape;47;p6"/>
          <p:cNvSpPr txBox="1">
            <a:spLocks noGrp="1"/>
          </p:cNvSpPr>
          <p:nvPr>
            <p:ph type="dt" idx="10"/>
          </p:nvPr>
        </p:nvSpPr>
        <p:spPr>
          <a:xfrm>
            <a:off x="7092280" y="6528816"/>
            <a:ext cx="2051720" cy="32918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title"/>
          </p:nvPr>
        </p:nvSpPr>
        <p:spPr>
          <a:xfrm>
            <a:off x="457200" y="274638"/>
            <a:ext cx="8229600" cy="487362"/>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3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pic>
        <p:nvPicPr>
          <p:cNvPr id="49" name="Google Shape;49;p6"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50" name="Google Shape;50;p6"/>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51"/>
        <p:cNvGrpSpPr/>
        <p:nvPr/>
      </p:nvGrpSpPr>
      <p:grpSpPr>
        <a:xfrm>
          <a:off x="0" y="0"/>
          <a:ext cx="0" cy="0"/>
          <a:chOff x="0" y="0"/>
          <a:chExt cx="0" cy="0"/>
        </a:xfrm>
      </p:grpSpPr>
      <p:sp>
        <p:nvSpPr>
          <p:cNvPr id="52" name="Google Shape;52;p7"/>
          <p:cNvSpPr txBox="1">
            <a:spLocks noGrp="1"/>
          </p:cNvSpPr>
          <p:nvPr>
            <p:ph type="body" idx="1"/>
          </p:nvPr>
        </p:nvSpPr>
        <p:spPr>
          <a:xfrm>
            <a:off x="457200" y="1752600"/>
            <a:ext cx="4040188" cy="43735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sz="1800">
                <a:latin typeface="Arial"/>
                <a:ea typeface="Arial"/>
                <a:cs typeface="Arial"/>
                <a:sym typeface="Arial"/>
              </a:defRPr>
            </a:lvl1pPr>
            <a:lvl2pPr marL="914400" lvl="1" indent="-330200" algn="l">
              <a:spcBef>
                <a:spcPts val="320"/>
              </a:spcBef>
              <a:spcAft>
                <a:spcPts val="0"/>
              </a:spcAft>
              <a:buClr>
                <a:schemeClr val="dk1"/>
              </a:buClr>
              <a:buSzPts val="1600"/>
              <a:buChar char="–"/>
              <a:defRPr sz="1600">
                <a:latin typeface="Arial"/>
                <a:ea typeface="Arial"/>
                <a:cs typeface="Arial"/>
                <a:sym typeface="Arial"/>
              </a:defRPr>
            </a:lvl2pPr>
            <a:lvl3pPr marL="1371600" lvl="2" indent="-317500" algn="l">
              <a:spcBef>
                <a:spcPts val="280"/>
              </a:spcBef>
              <a:spcAft>
                <a:spcPts val="0"/>
              </a:spcAft>
              <a:buClr>
                <a:schemeClr val="dk1"/>
              </a:buClr>
              <a:buSzPts val="1400"/>
              <a:buChar char="•"/>
              <a:defRPr sz="1400">
                <a:latin typeface="Arial"/>
                <a:ea typeface="Arial"/>
                <a:cs typeface="Arial"/>
                <a:sym typeface="Arial"/>
              </a:defRPr>
            </a:lvl3pPr>
            <a:lvl4pPr marL="1828800" lvl="3" indent="-304800" algn="l">
              <a:spcBef>
                <a:spcPts val="240"/>
              </a:spcBef>
              <a:spcAft>
                <a:spcPts val="0"/>
              </a:spcAft>
              <a:buClr>
                <a:schemeClr val="dk1"/>
              </a:buClr>
              <a:buSzPts val="1200"/>
              <a:buChar char="–"/>
              <a:defRPr sz="1200">
                <a:latin typeface="Arial"/>
                <a:ea typeface="Arial"/>
                <a:cs typeface="Arial"/>
                <a:sym typeface="Arial"/>
              </a:defRPr>
            </a:lvl4pPr>
            <a:lvl5pPr marL="2286000" lvl="4" indent="-292100" algn="l">
              <a:spcBef>
                <a:spcPts val="200"/>
              </a:spcBef>
              <a:spcAft>
                <a:spcPts val="0"/>
              </a:spcAft>
              <a:buClr>
                <a:schemeClr val="dk1"/>
              </a:buClr>
              <a:buSzPts val="1000"/>
              <a:buChar char="»"/>
              <a:defRPr sz="1000">
                <a:latin typeface="Arial"/>
                <a:ea typeface="Arial"/>
                <a:cs typeface="Arial"/>
                <a:sym typeface="Arial"/>
              </a:defRPr>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3" name="Google Shape;53;p7"/>
          <p:cNvSpPr txBox="1">
            <a:spLocks noGrp="1"/>
          </p:cNvSpPr>
          <p:nvPr>
            <p:ph type="body" idx="2"/>
          </p:nvPr>
        </p:nvSpPr>
        <p:spPr>
          <a:xfrm>
            <a:off x="4572000" y="1143000"/>
            <a:ext cx="4041775" cy="3698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chemeClr val="dk1"/>
              </a:buClr>
              <a:buSzPts val="2000"/>
              <a:buNone/>
              <a:defRPr sz="20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4" name="Google Shape;54;p7"/>
          <p:cNvSpPr txBox="1">
            <a:spLocks noGrp="1"/>
          </p:cNvSpPr>
          <p:nvPr>
            <p:ph type="body" idx="3"/>
          </p:nvPr>
        </p:nvSpPr>
        <p:spPr>
          <a:xfrm>
            <a:off x="4645025" y="1752600"/>
            <a:ext cx="4041775" cy="43735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sz="1800">
                <a:latin typeface="Arial"/>
                <a:ea typeface="Arial"/>
                <a:cs typeface="Arial"/>
                <a:sym typeface="Arial"/>
              </a:defRPr>
            </a:lvl1pPr>
            <a:lvl2pPr marL="914400" lvl="1" indent="-330200" algn="l">
              <a:spcBef>
                <a:spcPts val="320"/>
              </a:spcBef>
              <a:spcAft>
                <a:spcPts val="0"/>
              </a:spcAft>
              <a:buClr>
                <a:schemeClr val="dk1"/>
              </a:buClr>
              <a:buSzPts val="1600"/>
              <a:buChar char="–"/>
              <a:defRPr sz="1600">
                <a:latin typeface="Arial"/>
                <a:ea typeface="Arial"/>
                <a:cs typeface="Arial"/>
                <a:sym typeface="Arial"/>
              </a:defRPr>
            </a:lvl2pPr>
            <a:lvl3pPr marL="1371600" lvl="2" indent="-317500" algn="l">
              <a:spcBef>
                <a:spcPts val="280"/>
              </a:spcBef>
              <a:spcAft>
                <a:spcPts val="0"/>
              </a:spcAft>
              <a:buClr>
                <a:schemeClr val="dk1"/>
              </a:buClr>
              <a:buSzPts val="1400"/>
              <a:buChar char="•"/>
              <a:defRPr sz="1400">
                <a:latin typeface="Arial"/>
                <a:ea typeface="Arial"/>
                <a:cs typeface="Arial"/>
                <a:sym typeface="Arial"/>
              </a:defRPr>
            </a:lvl3pPr>
            <a:lvl4pPr marL="1828800" lvl="3" indent="-304800" algn="l">
              <a:spcBef>
                <a:spcPts val="240"/>
              </a:spcBef>
              <a:spcAft>
                <a:spcPts val="0"/>
              </a:spcAft>
              <a:buClr>
                <a:schemeClr val="dk1"/>
              </a:buClr>
              <a:buSzPts val="1200"/>
              <a:buChar char="–"/>
              <a:defRPr sz="1200">
                <a:latin typeface="Arial"/>
                <a:ea typeface="Arial"/>
                <a:cs typeface="Arial"/>
                <a:sym typeface="Arial"/>
              </a:defRPr>
            </a:lvl4pPr>
            <a:lvl5pPr marL="2286000" lvl="4" indent="-292100" algn="l">
              <a:spcBef>
                <a:spcPts val="200"/>
              </a:spcBef>
              <a:spcAft>
                <a:spcPts val="0"/>
              </a:spcAft>
              <a:buClr>
                <a:schemeClr val="dk1"/>
              </a:buClr>
              <a:buSzPts val="1000"/>
              <a:buChar char="»"/>
              <a:defRPr sz="1000">
                <a:latin typeface="Arial"/>
                <a:ea typeface="Arial"/>
                <a:cs typeface="Arial"/>
                <a:sym typeface="Arial"/>
              </a:defRPr>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5" name="Google Shape;55;p7"/>
          <p:cNvSpPr txBox="1">
            <a:spLocks noGrp="1"/>
          </p:cNvSpPr>
          <p:nvPr>
            <p:ph type="dt" idx="10"/>
          </p:nvPr>
        </p:nvSpPr>
        <p:spPr>
          <a:xfrm>
            <a:off x="7306056" y="6528816"/>
            <a:ext cx="1837944" cy="304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title"/>
          </p:nvPr>
        </p:nvSpPr>
        <p:spPr>
          <a:xfrm>
            <a:off x="457200" y="274638"/>
            <a:ext cx="8229600" cy="487362"/>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3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7" name="Google Shape;57;p7"/>
          <p:cNvSpPr txBox="1">
            <a:spLocks noGrp="1"/>
          </p:cNvSpPr>
          <p:nvPr>
            <p:ph type="body" idx="4"/>
          </p:nvPr>
        </p:nvSpPr>
        <p:spPr>
          <a:xfrm>
            <a:off x="457200" y="1143000"/>
            <a:ext cx="4041775" cy="3698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chemeClr val="dk1"/>
              </a:buClr>
              <a:buSzPts val="2000"/>
              <a:buNone/>
              <a:defRPr sz="20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pic>
        <p:nvPicPr>
          <p:cNvPr id="58" name="Google Shape;58;p7"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59" name="Google Shape;59;p7"/>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60"/>
        <p:cNvGrpSpPr/>
        <p:nvPr/>
      </p:nvGrpSpPr>
      <p:grpSpPr>
        <a:xfrm>
          <a:off x="0" y="0"/>
          <a:ext cx="0" cy="0"/>
          <a:chOff x="0" y="0"/>
          <a:chExt cx="0" cy="0"/>
        </a:xfrm>
      </p:grpSpPr>
      <p:sp>
        <p:nvSpPr>
          <p:cNvPr id="61" name="Google Shape;61;p8"/>
          <p:cNvSpPr txBox="1">
            <a:spLocks noGrp="1"/>
          </p:cNvSpPr>
          <p:nvPr>
            <p:ph type="dt" idx="10"/>
          </p:nvPr>
        </p:nvSpPr>
        <p:spPr>
          <a:xfrm>
            <a:off x="7306056" y="6528816"/>
            <a:ext cx="1837944" cy="304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8"/>
          <p:cNvSpPr txBox="1">
            <a:spLocks noGrp="1"/>
          </p:cNvSpPr>
          <p:nvPr>
            <p:ph type="title"/>
          </p:nvPr>
        </p:nvSpPr>
        <p:spPr>
          <a:xfrm>
            <a:off x="457200" y="274638"/>
            <a:ext cx="8229600" cy="487362"/>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3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3" name="Google Shape;63;p8"/>
          <p:cNvSpPr txBox="1"/>
          <p:nvPr/>
        </p:nvSpPr>
        <p:spPr>
          <a:xfrm>
            <a:off x="533400" y="1371600"/>
            <a:ext cx="815340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800">
                <a:solidFill>
                  <a:schemeClr val="dk1"/>
                </a:solidFill>
                <a:latin typeface="Arial"/>
                <a:ea typeface="Arial"/>
                <a:cs typeface="Arial"/>
                <a:sym typeface="Arial"/>
              </a:rPr>
              <a:t>The  Content  will go here.</a:t>
            </a:r>
            <a:endParaRPr sz="1800">
              <a:solidFill>
                <a:schemeClr val="dk1"/>
              </a:solidFill>
              <a:latin typeface="Arial"/>
              <a:ea typeface="Arial"/>
              <a:cs typeface="Arial"/>
              <a:sym typeface="Arial"/>
            </a:endParaRPr>
          </a:p>
        </p:txBody>
      </p:sp>
      <p:pic>
        <p:nvPicPr>
          <p:cNvPr id="64" name="Google Shape;64;p8"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65" name="Google Shape;65;p8"/>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8" name="Google Shape;68;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9" name="Google Shape;69;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0" name="Google Shape;70;p9"/>
          <p:cNvSpPr txBox="1">
            <a:spLocks noGrp="1"/>
          </p:cNvSpPr>
          <p:nvPr>
            <p:ph type="dt" idx="10"/>
          </p:nvPr>
        </p:nvSpPr>
        <p:spPr>
          <a:xfrm>
            <a:off x="7306056" y="6528816"/>
            <a:ext cx="1837944" cy="304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71" name="Google Shape;71;p9"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72" name="Google Shape;72;p9"/>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5" name="Google Shape;75;p10"/>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6" name="Google Shape;76;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7" name="Google Shape;77;p10"/>
          <p:cNvSpPr txBox="1">
            <a:spLocks noGrp="1"/>
          </p:cNvSpPr>
          <p:nvPr>
            <p:ph type="dt" idx="10"/>
          </p:nvPr>
        </p:nvSpPr>
        <p:spPr>
          <a:xfrm>
            <a:off x="7306056" y="6528816"/>
            <a:ext cx="1837944" cy="304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78" name="Google Shape;78;p10" descr="Index.png"/>
          <p:cNvPicPr preferRelativeResize="0"/>
          <p:nvPr/>
        </p:nvPicPr>
        <p:blipFill rotWithShape="1">
          <a:blip r:embed="rId2">
            <a:alphaModFix/>
          </a:blip>
          <a:srcRect/>
          <a:stretch/>
        </p:blipFill>
        <p:spPr>
          <a:xfrm>
            <a:off x="0" y="0"/>
            <a:ext cx="314369" cy="6858000"/>
          </a:xfrm>
          <a:prstGeom prst="rect">
            <a:avLst/>
          </a:prstGeom>
          <a:noFill/>
          <a:ln>
            <a:noFill/>
          </a:ln>
        </p:spPr>
      </p:pic>
      <p:sp>
        <p:nvSpPr>
          <p:cNvPr id="79" name="Google Shape;79;p10"/>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a:spcBef>
                <a:spcPts val="0"/>
              </a:spcBef>
              <a:spcAft>
                <a:spcPts val="0"/>
              </a:spcAft>
              <a:buNone/>
              <a:defRPr sz="1400">
                <a:solidFill>
                  <a:schemeClr val="lt1"/>
                </a:solidFill>
                <a:latin typeface="Arial"/>
                <a:ea typeface="Arial"/>
                <a:cs typeface="Arial"/>
                <a:sym typeface="Arial"/>
              </a:defRPr>
            </a:lvl1pPr>
            <a:lvl2pPr marL="0" marR="0" lvl="1" indent="0" algn="l">
              <a:spcBef>
                <a:spcPts val="0"/>
              </a:spcBef>
              <a:spcAft>
                <a:spcPts val="0"/>
              </a:spcAft>
              <a:buNone/>
              <a:defRPr sz="1400">
                <a:solidFill>
                  <a:schemeClr val="lt1"/>
                </a:solidFill>
                <a:latin typeface="Arial"/>
                <a:ea typeface="Arial"/>
                <a:cs typeface="Arial"/>
                <a:sym typeface="Arial"/>
              </a:defRPr>
            </a:lvl2pPr>
            <a:lvl3pPr marL="0" marR="0" lvl="2" indent="0" algn="l">
              <a:spcBef>
                <a:spcPts val="0"/>
              </a:spcBef>
              <a:spcAft>
                <a:spcPts val="0"/>
              </a:spcAft>
              <a:buNone/>
              <a:defRPr sz="1400">
                <a:solidFill>
                  <a:schemeClr val="lt1"/>
                </a:solidFill>
                <a:latin typeface="Arial"/>
                <a:ea typeface="Arial"/>
                <a:cs typeface="Arial"/>
                <a:sym typeface="Arial"/>
              </a:defRPr>
            </a:lvl3pPr>
            <a:lvl4pPr marL="0" marR="0" lvl="3" indent="0" algn="l">
              <a:spcBef>
                <a:spcPts val="0"/>
              </a:spcBef>
              <a:spcAft>
                <a:spcPts val="0"/>
              </a:spcAft>
              <a:buNone/>
              <a:defRPr sz="1400">
                <a:solidFill>
                  <a:schemeClr val="lt1"/>
                </a:solidFill>
                <a:latin typeface="Arial"/>
                <a:ea typeface="Arial"/>
                <a:cs typeface="Arial"/>
                <a:sym typeface="Arial"/>
              </a:defRPr>
            </a:lvl4pPr>
            <a:lvl5pPr marL="0" marR="0" lvl="4" indent="0" algn="l">
              <a:spcBef>
                <a:spcPts val="0"/>
              </a:spcBef>
              <a:spcAft>
                <a:spcPts val="0"/>
              </a:spcAft>
              <a:buNone/>
              <a:defRPr sz="1400">
                <a:solidFill>
                  <a:schemeClr val="lt1"/>
                </a:solidFill>
                <a:latin typeface="Arial"/>
                <a:ea typeface="Arial"/>
                <a:cs typeface="Arial"/>
                <a:sym typeface="Arial"/>
              </a:defRPr>
            </a:lvl5pPr>
            <a:lvl6pPr marL="0" marR="0" lvl="5" indent="0" algn="l">
              <a:spcBef>
                <a:spcPts val="0"/>
              </a:spcBef>
              <a:spcAft>
                <a:spcPts val="0"/>
              </a:spcAft>
              <a:buNone/>
              <a:defRPr sz="1400">
                <a:solidFill>
                  <a:schemeClr val="lt1"/>
                </a:solidFill>
                <a:latin typeface="Arial"/>
                <a:ea typeface="Arial"/>
                <a:cs typeface="Arial"/>
                <a:sym typeface="Arial"/>
              </a:defRPr>
            </a:lvl6pPr>
            <a:lvl7pPr marL="0" marR="0" lvl="6" indent="0" algn="l">
              <a:spcBef>
                <a:spcPts val="0"/>
              </a:spcBef>
              <a:spcAft>
                <a:spcPts val="0"/>
              </a:spcAft>
              <a:buNone/>
              <a:defRPr sz="1400">
                <a:solidFill>
                  <a:schemeClr val="lt1"/>
                </a:solidFill>
                <a:latin typeface="Arial"/>
                <a:ea typeface="Arial"/>
                <a:cs typeface="Arial"/>
                <a:sym typeface="Arial"/>
              </a:defRPr>
            </a:lvl7pPr>
            <a:lvl8pPr marL="0" marR="0" lvl="7" indent="0" algn="l">
              <a:spcBef>
                <a:spcPts val="0"/>
              </a:spcBef>
              <a:spcAft>
                <a:spcPts val="0"/>
              </a:spcAft>
              <a:buNone/>
              <a:defRPr sz="1400">
                <a:solidFill>
                  <a:schemeClr val="lt1"/>
                </a:solidFill>
                <a:latin typeface="Arial"/>
                <a:ea typeface="Arial"/>
                <a:cs typeface="Arial"/>
                <a:sym typeface="Arial"/>
              </a:defRPr>
            </a:lvl8pPr>
            <a:lvl9pPr marL="0" marR="0" lvl="8" indent="0" algn="l">
              <a:spcBef>
                <a:spcPts val="0"/>
              </a:spcBef>
              <a:spcAft>
                <a:spcPts val="0"/>
              </a:spcAft>
              <a:buNone/>
              <a:defRPr sz="1400">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p:nvPr/>
        </p:nvSpPr>
        <p:spPr>
          <a:xfrm>
            <a:off x="0" y="6480048"/>
            <a:ext cx="9144000" cy="381000"/>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 name="Google Shape;13;p1"/>
          <p:cNvSpPr/>
          <p:nvPr/>
        </p:nvSpPr>
        <p:spPr>
          <a:xfrm>
            <a:off x="8229600" y="0"/>
            <a:ext cx="914400" cy="914400"/>
          </a:xfrm>
          <a:prstGeom prst="halfFrame">
            <a:avLst>
              <a:gd name="adj1" fmla="val 33333"/>
              <a:gd name="adj2" fmla="val 33333"/>
            </a:avLst>
          </a:prstGeom>
          <a:solidFill>
            <a:srgbClr val="6E8365"/>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4" name="Google Shape;14;p1"/>
          <p:cNvSpPr txBox="1">
            <a:spLocks noGrp="1"/>
          </p:cNvSpPr>
          <p:nvPr>
            <p:ph type="sldNum" idx="12"/>
          </p:nvPr>
        </p:nvSpPr>
        <p:spPr>
          <a:xfrm>
            <a:off x="4495800" y="6492875"/>
            <a:ext cx="5334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spcAft>
                <a:spcPts val="0"/>
              </a:spcAft>
              <a:buNone/>
              <a:defRPr sz="1800" b="0" i="0" u="none" strike="noStrike" cap="none">
                <a:solidFill>
                  <a:schemeClr val="lt1"/>
                </a:solidFill>
                <a:latin typeface="Arial"/>
                <a:ea typeface="Arial"/>
                <a:cs typeface="Arial"/>
                <a:sym typeface="Arial"/>
              </a:defRPr>
            </a:lvl1pPr>
            <a:lvl2pPr marL="0" marR="0" lvl="1" indent="0" algn="l" rtl="0">
              <a:spcBef>
                <a:spcPts val="0"/>
              </a:spcBef>
              <a:spcAft>
                <a:spcPts val="0"/>
              </a:spcAft>
              <a:buNone/>
              <a:defRPr sz="1800" b="0" i="0" u="none" strike="noStrike" cap="none">
                <a:solidFill>
                  <a:schemeClr val="lt1"/>
                </a:solidFill>
                <a:latin typeface="Arial"/>
                <a:ea typeface="Arial"/>
                <a:cs typeface="Arial"/>
                <a:sym typeface="Arial"/>
              </a:defRPr>
            </a:lvl2pPr>
            <a:lvl3pPr marL="0" marR="0" lvl="2" indent="0" algn="l" rtl="0">
              <a:spcBef>
                <a:spcPts val="0"/>
              </a:spcBef>
              <a:spcAft>
                <a:spcPts val="0"/>
              </a:spcAft>
              <a:buNone/>
              <a:defRPr sz="1800" b="0" i="0" u="none" strike="noStrike" cap="none">
                <a:solidFill>
                  <a:schemeClr val="lt1"/>
                </a:solidFill>
                <a:latin typeface="Arial"/>
                <a:ea typeface="Arial"/>
                <a:cs typeface="Arial"/>
                <a:sym typeface="Arial"/>
              </a:defRPr>
            </a:lvl3pPr>
            <a:lvl4pPr marL="0" marR="0" lvl="3" indent="0" algn="l" rtl="0">
              <a:spcBef>
                <a:spcPts val="0"/>
              </a:spcBef>
              <a:spcAft>
                <a:spcPts val="0"/>
              </a:spcAft>
              <a:buNone/>
              <a:defRPr sz="1800" b="0" i="0" u="none" strike="noStrike" cap="none">
                <a:solidFill>
                  <a:schemeClr val="lt1"/>
                </a:solidFill>
                <a:latin typeface="Arial"/>
                <a:ea typeface="Arial"/>
                <a:cs typeface="Arial"/>
                <a:sym typeface="Arial"/>
              </a:defRPr>
            </a:lvl4pPr>
            <a:lvl5pPr marL="0" marR="0" lvl="4" indent="0" algn="l" rtl="0">
              <a:spcBef>
                <a:spcPts val="0"/>
              </a:spcBef>
              <a:spcAft>
                <a:spcPts val="0"/>
              </a:spcAft>
              <a:buNone/>
              <a:defRPr sz="1800" b="0" i="0" u="none" strike="noStrike" cap="none">
                <a:solidFill>
                  <a:schemeClr val="lt1"/>
                </a:solidFill>
                <a:latin typeface="Arial"/>
                <a:ea typeface="Arial"/>
                <a:cs typeface="Arial"/>
                <a:sym typeface="Arial"/>
              </a:defRPr>
            </a:lvl5pPr>
            <a:lvl6pPr marL="0" marR="0" lvl="5" indent="0" algn="l" rtl="0">
              <a:spcBef>
                <a:spcPts val="0"/>
              </a:spcBef>
              <a:spcAft>
                <a:spcPts val="0"/>
              </a:spcAft>
              <a:buNone/>
              <a:defRPr sz="1800" b="0" i="0" u="none" strike="noStrike" cap="none">
                <a:solidFill>
                  <a:schemeClr val="lt1"/>
                </a:solidFill>
                <a:latin typeface="Arial"/>
                <a:ea typeface="Arial"/>
                <a:cs typeface="Arial"/>
                <a:sym typeface="Arial"/>
              </a:defRPr>
            </a:lvl6pPr>
            <a:lvl7pPr marL="0" marR="0" lvl="6" indent="0" algn="l" rtl="0">
              <a:spcBef>
                <a:spcPts val="0"/>
              </a:spcBef>
              <a:spcAft>
                <a:spcPts val="0"/>
              </a:spcAft>
              <a:buNone/>
              <a:defRPr sz="1800" b="0" i="0" u="none" strike="noStrike" cap="none">
                <a:solidFill>
                  <a:schemeClr val="lt1"/>
                </a:solidFill>
                <a:latin typeface="Arial"/>
                <a:ea typeface="Arial"/>
                <a:cs typeface="Arial"/>
                <a:sym typeface="Arial"/>
              </a:defRPr>
            </a:lvl7pPr>
            <a:lvl8pPr marL="0" marR="0" lvl="7" indent="0" algn="l" rtl="0">
              <a:spcBef>
                <a:spcPts val="0"/>
              </a:spcBef>
              <a:spcAft>
                <a:spcPts val="0"/>
              </a:spcAft>
              <a:buNone/>
              <a:defRPr sz="1800" b="0" i="0" u="none" strike="noStrike" cap="none">
                <a:solidFill>
                  <a:schemeClr val="lt1"/>
                </a:solidFill>
                <a:latin typeface="Arial"/>
                <a:ea typeface="Arial"/>
                <a:cs typeface="Arial"/>
                <a:sym typeface="Arial"/>
              </a:defRPr>
            </a:lvl8pPr>
            <a:lvl9pPr marL="0" marR="0" lvl="8" indent="0" algn="l" rtl="0">
              <a:spcBef>
                <a:spcPts val="0"/>
              </a:spcBef>
              <a:spcAft>
                <a:spcPts val="0"/>
              </a:spcAft>
              <a:buNone/>
              <a:defRPr sz="1800" b="0" i="0" u="none" strike="noStrike" cap="none">
                <a:solidFill>
                  <a:schemeClr val="lt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
        <p:nvSpPr>
          <p:cNvPr id="15" name="Google Shape;15;p1"/>
          <p:cNvSpPr txBox="1">
            <a:spLocks noGrp="1"/>
          </p:cNvSpPr>
          <p:nvPr>
            <p:ph type="dt" idx="10"/>
          </p:nvPr>
        </p:nvSpPr>
        <p:spPr>
          <a:xfrm>
            <a:off x="7164288" y="6528816"/>
            <a:ext cx="1979712" cy="25598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6" name="Google Shape;16;p1"/>
          <p:cNvSpPr txBox="1"/>
          <p:nvPr/>
        </p:nvSpPr>
        <p:spPr>
          <a:xfrm>
            <a:off x="467544" y="6538579"/>
            <a:ext cx="3744416" cy="2462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000" b="0" i="0" u="none" strike="noStrike" cap="none">
                <a:solidFill>
                  <a:schemeClr val="lt1"/>
                </a:solidFill>
                <a:latin typeface="Arial"/>
                <a:ea typeface="Arial"/>
                <a:cs typeface="Arial"/>
                <a:sym typeface="Arial"/>
              </a:rPr>
              <a:t>Centre For Advanced Computer Learning and Development</a:t>
            </a:r>
            <a:endParaRPr sz="1000">
              <a:solidFill>
                <a:schemeClr val="lt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3"/>
          <p:cNvSpPr txBox="1">
            <a:spLocks noGrp="1"/>
          </p:cNvSpPr>
          <p:nvPr>
            <p:ph type="ctrTitle"/>
          </p:nvPr>
        </p:nvSpPr>
        <p:spPr>
          <a:xfrm>
            <a:off x="685800" y="2209800"/>
            <a:ext cx="7772400" cy="123825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a:t>Python</a:t>
            </a:r>
            <a:endParaRPr/>
          </a:p>
        </p:txBody>
      </p:sp>
      <p:sp>
        <p:nvSpPr>
          <p:cNvPr id="97" name="Google Shape;97;p13"/>
          <p:cNvSpPr txBox="1">
            <a:spLocks noGrp="1"/>
          </p:cNvSpPr>
          <p:nvPr>
            <p:ph type="sldNum" idx="12"/>
          </p:nvPr>
        </p:nvSpPr>
        <p:spPr>
          <a:xfrm>
            <a:off x="4343400" y="6492875"/>
            <a:ext cx="381000" cy="3651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a:t>
            </a:fld>
            <a:endParaRPr/>
          </a:p>
        </p:txBody>
      </p:sp>
      <p:sp>
        <p:nvSpPr>
          <p:cNvPr id="98" name="Google Shape;98;p13"/>
          <p:cNvSpPr txBox="1">
            <a:spLocks noGrp="1"/>
          </p:cNvSpPr>
          <p:nvPr>
            <p:ph type="dt" idx="10"/>
          </p:nvPr>
        </p:nvSpPr>
        <p:spPr>
          <a:xfrm>
            <a:off x="6885940" y="6529070"/>
            <a:ext cx="2258695" cy="30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22, 2020</a:t>
            </a:r>
            <a:endParaRPr/>
          </a:p>
        </p:txBody>
      </p:sp>
      <p:sp>
        <p:nvSpPr>
          <p:cNvPr id="99" name="Google Shape;99;p13"/>
          <p:cNvSpPr txBox="1"/>
          <p:nvPr/>
        </p:nvSpPr>
        <p:spPr>
          <a:xfrm>
            <a:off x="5796136" y="5292497"/>
            <a:ext cx="3168352"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3200">
                <a:solidFill>
                  <a:schemeClr val="dk1"/>
                </a:solidFill>
                <a:latin typeface="Arial"/>
                <a:ea typeface="Arial"/>
                <a:cs typeface="Arial"/>
                <a:sym typeface="Arial"/>
              </a:rPr>
              <a:t>Sitanath Biswas</a:t>
            </a:r>
            <a:endParaRPr sz="320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2"/>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Variables</a:t>
            </a:r>
            <a:endParaRPr/>
          </a:p>
        </p:txBody>
      </p:sp>
      <p:sp>
        <p:nvSpPr>
          <p:cNvPr id="178" name="Google Shape;178;p22"/>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79" name="Google Shape;179;p22"/>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10</a:t>
            </a:fld>
            <a:endParaRPr/>
          </a:p>
        </p:txBody>
      </p:sp>
      <p:sp>
        <p:nvSpPr>
          <p:cNvPr id="180" name="Google Shape;180;p22"/>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592"/>
              </a:spcBef>
              <a:spcAft>
                <a:spcPts val="0"/>
              </a:spcAft>
              <a:buNone/>
            </a:pPr>
            <a:r>
              <a:rPr lang="en-IN" sz="1850">
                <a:solidFill>
                  <a:schemeClr val="dk1"/>
                </a:solidFill>
                <a:highlight>
                  <a:srgbClr val="FFFFFF"/>
                </a:highlight>
                <a:latin typeface="Verdana"/>
                <a:ea typeface="Verdana"/>
                <a:cs typeface="Verdana"/>
                <a:sym typeface="Verdana"/>
              </a:rPr>
              <a:t>Also, use the </a:t>
            </a:r>
            <a:r>
              <a:rPr lang="en-IN" sz="1900">
                <a:solidFill>
                  <a:srgbClr val="DC143C"/>
                </a:solidFill>
                <a:highlight>
                  <a:srgbClr val="F1F1F1"/>
                </a:highlight>
                <a:latin typeface="Courier New"/>
                <a:ea typeface="Courier New"/>
                <a:cs typeface="Courier New"/>
                <a:sym typeface="Courier New"/>
              </a:rPr>
              <a:t>global</a:t>
            </a:r>
            <a:r>
              <a:rPr lang="en-IN" sz="1850">
                <a:solidFill>
                  <a:schemeClr val="dk1"/>
                </a:solidFill>
                <a:highlight>
                  <a:srgbClr val="FFFFFF"/>
                </a:highlight>
                <a:latin typeface="Verdana"/>
                <a:ea typeface="Verdana"/>
                <a:cs typeface="Verdana"/>
                <a:sym typeface="Verdana"/>
              </a:rPr>
              <a:t> keyword if you want to change a global variable inside a function.</a:t>
            </a:r>
            <a:endParaRPr sz="3100">
              <a:solidFill>
                <a:schemeClr val="dk1"/>
              </a:solidFill>
            </a:endParaRPr>
          </a:p>
        </p:txBody>
      </p:sp>
      <p:pic>
        <p:nvPicPr>
          <p:cNvPr id="181" name="Google Shape;181;p22"/>
          <p:cNvPicPr preferRelativeResize="0"/>
          <p:nvPr/>
        </p:nvPicPr>
        <p:blipFill rotWithShape="1">
          <a:blip r:embed="rId3">
            <a:alphaModFix/>
          </a:blip>
          <a:srcRect l="16556" t="43017" r="61006" b="33024"/>
          <a:stretch/>
        </p:blipFill>
        <p:spPr>
          <a:xfrm>
            <a:off x="2877575" y="1553775"/>
            <a:ext cx="3388848" cy="2035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3"/>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Data Types</a:t>
            </a:r>
            <a:endParaRPr sz="3150">
              <a:highlight>
                <a:srgbClr val="FFFFFF"/>
              </a:highlight>
              <a:latin typeface="Arial"/>
              <a:ea typeface="Arial"/>
              <a:cs typeface="Arial"/>
              <a:sym typeface="Arial"/>
            </a:endParaRPr>
          </a:p>
        </p:txBody>
      </p:sp>
      <p:sp>
        <p:nvSpPr>
          <p:cNvPr id="187" name="Google Shape;187;p23"/>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88" name="Google Shape;188;p23"/>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11</a:t>
            </a:fld>
            <a:endParaRPr/>
          </a:p>
        </p:txBody>
      </p:sp>
      <p:sp>
        <p:nvSpPr>
          <p:cNvPr id="189" name="Google Shape;189;p23"/>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2700">
                <a:solidFill>
                  <a:schemeClr val="dk1"/>
                </a:solidFill>
                <a:highlight>
                  <a:srgbClr val="FFFFFF"/>
                </a:highlight>
              </a:rPr>
              <a:t>Built-in Data Types</a:t>
            </a:r>
            <a:endParaRPr sz="27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450">
                <a:solidFill>
                  <a:schemeClr val="dk1"/>
                </a:solidFill>
                <a:highlight>
                  <a:srgbClr val="FFFFFF"/>
                </a:highlight>
                <a:latin typeface="Verdana"/>
                <a:ea typeface="Verdana"/>
                <a:cs typeface="Verdana"/>
                <a:sym typeface="Verdana"/>
              </a:rPr>
              <a:t>In programming, data type is an important concept.</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Clr>
                <a:schemeClr val="dk1"/>
              </a:buClr>
              <a:buSzPts val="1100"/>
              <a:buFont typeface="Arial"/>
              <a:buNone/>
            </a:pPr>
            <a:r>
              <a:rPr lang="en-IN" sz="1450">
                <a:solidFill>
                  <a:schemeClr val="dk1"/>
                </a:solidFill>
                <a:highlight>
                  <a:srgbClr val="FFFFFF"/>
                </a:highlight>
                <a:latin typeface="Verdana"/>
                <a:ea typeface="Verdana"/>
                <a:cs typeface="Verdana"/>
                <a:sym typeface="Verdana"/>
              </a:rPr>
              <a:t>Variables can store data of different types, and different types can do different things.</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Clr>
                <a:schemeClr val="dk1"/>
              </a:buClr>
              <a:buSzPts val="1100"/>
              <a:buFont typeface="Arial"/>
              <a:buNone/>
            </a:pPr>
            <a:r>
              <a:rPr lang="en-IN" sz="1450">
                <a:solidFill>
                  <a:schemeClr val="dk1"/>
                </a:solidFill>
                <a:highlight>
                  <a:srgbClr val="FFFFFF"/>
                </a:highlight>
                <a:latin typeface="Verdana"/>
                <a:ea typeface="Verdana"/>
                <a:cs typeface="Verdana"/>
                <a:sym typeface="Verdana"/>
              </a:rPr>
              <a:t>Python has the following data types built-in by default, in these categories:</a:t>
            </a:r>
            <a:endParaRPr sz="1450">
              <a:solidFill>
                <a:schemeClr val="dk1"/>
              </a:solidFill>
              <a:highlight>
                <a:srgbClr val="FFFFFF"/>
              </a:highlight>
              <a:latin typeface="Verdana"/>
              <a:ea typeface="Verdana"/>
              <a:cs typeface="Verdana"/>
              <a:sym typeface="Verdana"/>
            </a:endParaRPr>
          </a:p>
          <a:p>
            <a:pPr marL="0" lvl="0" indent="0" algn="l" rtl="0">
              <a:spcBef>
                <a:spcPts val="1400"/>
              </a:spcBef>
              <a:spcAft>
                <a:spcPts val="0"/>
              </a:spcAft>
              <a:buNone/>
            </a:pPr>
            <a:r>
              <a:rPr lang="en-IN" sz="1450">
                <a:highlight>
                  <a:srgbClr val="FFFFFF"/>
                </a:highlight>
                <a:latin typeface="Verdana"/>
                <a:ea typeface="Verdana"/>
                <a:cs typeface="Verdana"/>
                <a:sym typeface="Verdana"/>
              </a:rPr>
              <a:t>Text Type: </a:t>
            </a:r>
            <a:r>
              <a:rPr lang="en-IN" sz="1500">
                <a:solidFill>
                  <a:srgbClr val="DC143C"/>
                </a:solidFill>
                <a:highlight>
                  <a:srgbClr val="F1F1F1"/>
                </a:highlight>
                <a:latin typeface="Courier New"/>
                <a:ea typeface="Courier New"/>
                <a:cs typeface="Courier New"/>
                <a:sym typeface="Courier New"/>
              </a:rPr>
              <a:t>str</a:t>
            </a:r>
            <a:endParaRPr sz="1500">
              <a:solidFill>
                <a:srgbClr val="DC143C"/>
              </a:solidFill>
              <a:highlight>
                <a:srgbClr val="F1F1F1"/>
              </a:highlight>
              <a:latin typeface="Courier New"/>
              <a:ea typeface="Courier New"/>
              <a:cs typeface="Courier New"/>
              <a:sym typeface="Courier New"/>
            </a:endParaRPr>
          </a:p>
          <a:p>
            <a:pPr marL="0" lvl="0" indent="0" algn="l" rtl="0">
              <a:spcBef>
                <a:spcPts val="0"/>
              </a:spcBef>
              <a:spcAft>
                <a:spcPts val="0"/>
              </a:spcAft>
              <a:buNone/>
            </a:pPr>
            <a:r>
              <a:rPr lang="en-IN" sz="1450">
                <a:highlight>
                  <a:srgbClr val="FFFFFF"/>
                </a:highlight>
                <a:latin typeface="Verdana"/>
                <a:ea typeface="Verdana"/>
                <a:cs typeface="Verdana"/>
                <a:sym typeface="Verdana"/>
              </a:rPr>
              <a:t>Numeric Types: </a:t>
            </a:r>
            <a:r>
              <a:rPr lang="en-IN" sz="1500">
                <a:solidFill>
                  <a:srgbClr val="DC143C"/>
                </a:solidFill>
                <a:highlight>
                  <a:srgbClr val="F1F1F1"/>
                </a:highlight>
                <a:latin typeface="Courier New"/>
                <a:ea typeface="Courier New"/>
                <a:cs typeface="Courier New"/>
                <a:sym typeface="Courier New"/>
              </a:rPr>
              <a:t>int</a:t>
            </a:r>
            <a:r>
              <a:rPr lang="en-IN" sz="1450">
                <a:highlight>
                  <a:srgbClr val="FFFFFF"/>
                </a:highlight>
                <a:latin typeface="Verdana"/>
                <a:ea typeface="Verdana"/>
                <a:cs typeface="Verdana"/>
                <a:sym typeface="Verdana"/>
              </a:rPr>
              <a:t>, </a:t>
            </a:r>
            <a:r>
              <a:rPr lang="en-IN" sz="1500">
                <a:solidFill>
                  <a:srgbClr val="DC143C"/>
                </a:solidFill>
                <a:highlight>
                  <a:srgbClr val="F1F1F1"/>
                </a:highlight>
                <a:latin typeface="Courier New"/>
                <a:ea typeface="Courier New"/>
                <a:cs typeface="Courier New"/>
                <a:sym typeface="Courier New"/>
              </a:rPr>
              <a:t>float</a:t>
            </a:r>
            <a:r>
              <a:rPr lang="en-IN" sz="1450">
                <a:highlight>
                  <a:srgbClr val="FFFFFF"/>
                </a:highlight>
                <a:latin typeface="Verdana"/>
                <a:ea typeface="Verdana"/>
                <a:cs typeface="Verdana"/>
                <a:sym typeface="Verdana"/>
              </a:rPr>
              <a:t>, </a:t>
            </a:r>
            <a:r>
              <a:rPr lang="en-IN" sz="1500">
                <a:solidFill>
                  <a:srgbClr val="DC143C"/>
                </a:solidFill>
                <a:highlight>
                  <a:srgbClr val="F1F1F1"/>
                </a:highlight>
                <a:latin typeface="Courier New"/>
                <a:ea typeface="Courier New"/>
                <a:cs typeface="Courier New"/>
                <a:sym typeface="Courier New"/>
              </a:rPr>
              <a:t>complex</a:t>
            </a:r>
            <a:endParaRPr sz="1500">
              <a:solidFill>
                <a:srgbClr val="DC143C"/>
              </a:solidFill>
              <a:highlight>
                <a:srgbClr val="F1F1F1"/>
              </a:highlight>
              <a:latin typeface="Courier New"/>
              <a:ea typeface="Courier New"/>
              <a:cs typeface="Courier New"/>
              <a:sym typeface="Courier New"/>
            </a:endParaRPr>
          </a:p>
          <a:p>
            <a:pPr marL="0" lvl="0" indent="0" algn="l" rtl="0">
              <a:spcBef>
                <a:spcPts val="0"/>
              </a:spcBef>
              <a:spcAft>
                <a:spcPts val="0"/>
              </a:spcAft>
              <a:buNone/>
            </a:pPr>
            <a:r>
              <a:rPr lang="en-IN" sz="1450">
                <a:highlight>
                  <a:srgbClr val="FFFFFF"/>
                </a:highlight>
                <a:latin typeface="Verdana"/>
                <a:ea typeface="Verdana"/>
                <a:cs typeface="Verdana"/>
                <a:sym typeface="Verdana"/>
              </a:rPr>
              <a:t>Sequence Types: </a:t>
            </a:r>
            <a:r>
              <a:rPr lang="en-IN" sz="1500">
                <a:solidFill>
                  <a:srgbClr val="DC143C"/>
                </a:solidFill>
                <a:highlight>
                  <a:srgbClr val="F1F1F1"/>
                </a:highlight>
                <a:latin typeface="Courier New"/>
                <a:ea typeface="Courier New"/>
                <a:cs typeface="Courier New"/>
                <a:sym typeface="Courier New"/>
              </a:rPr>
              <a:t>list</a:t>
            </a:r>
            <a:r>
              <a:rPr lang="en-IN" sz="1450">
                <a:highlight>
                  <a:srgbClr val="FFFFFF"/>
                </a:highlight>
                <a:latin typeface="Verdana"/>
                <a:ea typeface="Verdana"/>
                <a:cs typeface="Verdana"/>
                <a:sym typeface="Verdana"/>
              </a:rPr>
              <a:t>, </a:t>
            </a:r>
            <a:r>
              <a:rPr lang="en-IN" sz="1500">
                <a:solidFill>
                  <a:srgbClr val="DC143C"/>
                </a:solidFill>
                <a:highlight>
                  <a:srgbClr val="F1F1F1"/>
                </a:highlight>
                <a:latin typeface="Courier New"/>
                <a:ea typeface="Courier New"/>
                <a:cs typeface="Courier New"/>
                <a:sym typeface="Courier New"/>
              </a:rPr>
              <a:t>tuple</a:t>
            </a:r>
            <a:r>
              <a:rPr lang="en-IN" sz="1450">
                <a:highlight>
                  <a:srgbClr val="FFFFFF"/>
                </a:highlight>
                <a:latin typeface="Verdana"/>
                <a:ea typeface="Verdana"/>
                <a:cs typeface="Verdana"/>
                <a:sym typeface="Verdana"/>
              </a:rPr>
              <a:t>, </a:t>
            </a:r>
            <a:r>
              <a:rPr lang="en-IN" sz="1500">
                <a:solidFill>
                  <a:srgbClr val="DC143C"/>
                </a:solidFill>
                <a:highlight>
                  <a:srgbClr val="F1F1F1"/>
                </a:highlight>
                <a:latin typeface="Courier New"/>
                <a:ea typeface="Courier New"/>
                <a:cs typeface="Courier New"/>
                <a:sym typeface="Courier New"/>
              </a:rPr>
              <a:t>range</a:t>
            </a:r>
            <a:endParaRPr sz="1500">
              <a:solidFill>
                <a:srgbClr val="DC143C"/>
              </a:solidFill>
              <a:highlight>
                <a:srgbClr val="F1F1F1"/>
              </a:highlight>
              <a:latin typeface="Courier New"/>
              <a:ea typeface="Courier New"/>
              <a:cs typeface="Courier New"/>
              <a:sym typeface="Courier New"/>
            </a:endParaRPr>
          </a:p>
          <a:p>
            <a:pPr marL="0" lvl="0" indent="0" algn="l" rtl="0">
              <a:spcBef>
                <a:spcPts val="0"/>
              </a:spcBef>
              <a:spcAft>
                <a:spcPts val="0"/>
              </a:spcAft>
              <a:buNone/>
            </a:pPr>
            <a:r>
              <a:rPr lang="en-IN" sz="1450">
                <a:highlight>
                  <a:srgbClr val="FFFFFF"/>
                </a:highlight>
                <a:latin typeface="Verdana"/>
                <a:ea typeface="Verdana"/>
                <a:cs typeface="Verdana"/>
                <a:sym typeface="Verdana"/>
              </a:rPr>
              <a:t>Mapping Type: </a:t>
            </a:r>
            <a:r>
              <a:rPr lang="en-IN" sz="1500">
                <a:solidFill>
                  <a:srgbClr val="DC143C"/>
                </a:solidFill>
                <a:highlight>
                  <a:srgbClr val="F1F1F1"/>
                </a:highlight>
                <a:latin typeface="Courier New"/>
                <a:ea typeface="Courier New"/>
                <a:cs typeface="Courier New"/>
                <a:sym typeface="Courier New"/>
              </a:rPr>
              <a:t>dict</a:t>
            </a:r>
            <a:endParaRPr sz="1500">
              <a:solidFill>
                <a:srgbClr val="DC143C"/>
              </a:solidFill>
              <a:highlight>
                <a:srgbClr val="F1F1F1"/>
              </a:highlight>
              <a:latin typeface="Courier New"/>
              <a:ea typeface="Courier New"/>
              <a:cs typeface="Courier New"/>
              <a:sym typeface="Courier New"/>
            </a:endParaRPr>
          </a:p>
          <a:p>
            <a:pPr marL="0" lvl="0" indent="0" algn="l" rtl="0">
              <a:spcBef>
                <a:spcPts val="0"/>
              </a:spcBef>
              <a:spcAft>
                <a:spcPts val="0"/>
              </a:spcAft>
              <a:buNone/>
            </a:pPr>
            <a:r>
              <a:rPr lang="en-IN" sz="1450">
                <a:highlight>
                  <a:srgbClr val="FFFFFF"/>
                </a:highlight>
                <a:latin typeface="Verdana"/>
                <a:ea typeface="Verdana"/>
                <a:cs typeface="Verdana"/>
                <a:sym typeface="Verdana"/>
              </a:rPr>
              <a:t>Set Types: </a:t>
            </a:r>
            <a:r>
              <a:rPr lang="en-IN" sz="1500">
                <a:solidFill>
                  <a:srgbClr val="DC143C"/>
                </a:solidFill>
                <a:highlight>
                  <a:srgbClr val="F1F1F1"/>
                </a:highlight>
                <a:latin typeface="Courier New"/>
                <a:ea typeface="Courier New"/>
                <a:cs typeface="Courier New"/>
                <a:sym typeface="Courier New"/>
              </a:rPr>
              <a:t>set</a:t>
            </a:r>
            <a:r>
              <a:rPr lang="en-IN" sz="1450">
                <a:highlight>
                  <a:srgbClr val="FFFFFF"/>
                </a:highlight>
                <a:latin typeface="Verdana"/>
                <a:ea typeface="Verdana"/>
                <a:cs typeface="Verdana"/>
                <a:sym typeface="Verdana"/>
              </a:rPr>
              <a:t>, </a:t>
            </a:r>
            <a:r>
              <a:rPr lang="en-IN" sz="1500">
                <a:solidFill>
                  <a:srgbClr val="DC143C"/>
                </a:solidFill>
                <a:highlight>
                  <a:srgbClr val="F1F1F1"/>
                </a:highlight>
                <a:latin typeface="Courier New"/>
                <a:ea typeface="Courier New"/>
                <a:cs typeface="Courier New"/>
                <a:sym typeface="Courier New"/>
              </a:rPr>
              <a:t>frozenset</a:t>
            </a:r>
            <a:endParaRPr sz="1500">
              <a:solidFill>
                <a:srgbClr val="DC143C"/>
              </a:solidFill>
              <a:highlight>
                <a:srgbClr val="F1F1F1"/>
              </a:highlight>
              <a:latin typeface="Courier New"/>
              <a:ea typeface="Courier New"/>
              <a:cs typeface="Courier New"/>
              <a:sym typeface="Courier New"/>
            </a:endParaRPr>
          </a:p>
          <a:p>
            <a:pPr marL="0" lvl="0" indent="0" algn="l" rtl="0">
              <a:spcBef>
                <a:spcPts val="0"/>
              </a:spcBef>
              <a:spcAft>
                <a:spcPts val="0"/>
              </a:spcAft>
              <a:buNone/>
            </a:pPr>
            <a:r>
              <a:rPr lang="en-IN" sz="1450">
                <a:highlight>
                  <a:srgbClr val="FFFFFF"/>
                </a:highlight>
                <a:latin typeface="Verdana"/>
                <a:ea typeface="Verdana"/>
                <a:cs typeface="Verdana"/>
                <a:sym typeface="Verdana"/>
              </a:rPr>
              <a:t>Boolean Type: </a:t>
            </a:r>
            <a:r>
              <a:rPr lang="en-IN" sz="1500">
                <a:solidFill>
                  <a:srgbClr val="DC143C"/>
                </a:solidFill>
                <a:highlight>
                  <a:srgbClr val="F1F1F1"/>
                </a:highlight>
                <a:latin typeface="Courier New"/>
                <a:ea typeface="Courier New"/>
                <a:cs typeface="Courier New"/>
                <a:sym typeface="Courier New"/>
              </a:rPr>
              <a:t>bool</a:t>
            </a:r>
            <a:endParaRPr sz="1500">
              <a:solidFill>
                <a:srgbClr val="DC143C"/>
              </a:solidFill>
              <a:highlight>
                <a:srgbClr val="F1F1F1"/>
              </a:highlight>
              <a:latin typeface="Courier New"/>
              <a:ea typeface="Courier New"/>
              <a:cs typeface="Courier New"/>
              <a:sym typeface="Courier New"/>
            </a:endParaRPr>
          </a:p>
          <a:p>
            <a:pPr marL="0" lvl="0" indent="0" algn="l" rtl="0">
              <a:spcBef>
                <a:spcPts val="0"/>
              </a:spcBef>
              <a:spcAft>
                <a:spcPts val="0"/>
              </a:spcAft>
              <a:buNone/>
            </a:pPr>
            <a:r>
              <a:rPr lang="en-IN" sz="1450">
                <a:highlight>
                  <a:srgbClr val="FFFFFF"/>
                </a:highlight>
                <a:latin typeface="Verdana"/>
                <a:ea typeface="Verdana"/>
                <a:cs typeface="Verdana"/>
                <a:sym typeface="Verdana"/>
              </a:rPr>
              <a:t>Binary Types: </a:t>
            </a:r>
            <a:r>
              <a:rPr lang="en-IN" sz="1500">
                <a:solidFill>
                  <a:srgbClr val="DC143C"/>
                </a:solidFill>
                <a:highlight>
                  <a:srgbClr val="F1F1F1"/>
                </a:highlight>
                <a:latin typeface="Courier New"/>
                <a:ea typeface="Courier New"/>
                <a:cs typeface="Courier New"/>
                <a:sym typeface="Courier New"/>
              </a:rPr>
              <a:t>bytes</a:t>
            </a:r>
            <a:r>
              <a:rPr lang="en-IN" sz="1450">
                <a:highlight>
                  <a:srgbClr val="FFFFFF"/>
                </a:highlight>
                <a:latin typeface="Verdana"/>
                <a:ea typeface="Verdana"/>
                <a:cs typeface="Verdana"/>
                <a:sym typeface="Verdana"/>
              </a:rPr>
              <a:t>, </a:t>
            </a:r>
            <a:r>
              <a:rPr lang="en-IN" sz="1500">
                <a:solidFill>
                  <a:srgbClr val="DC143C"/>
                </a:solidFill>
                <a:highlight>
                  <a:srgbClr val="F1F1F1"/>
                </a:highlight>
                <a:latin typeface="Courier New"/>
                <a:ea typeface="Courier New"/>
                <a:cs typeface="Courier New"/>
                <a:sym typeface="Courier New"/>
              </a:rPr>
              <a:t>bytearray</a:t>
            </a:r>
            <a:r>
              <a:rPr lang="en-IN" sz="1450">
                <a:highlight>
                  <a:srgbClr val="FFFFFF"/>
                </a:highlight>
                <a:latin typeface="Verdana"/>
                <a:ea typeface="Verdana"/>
                <a:cs typeface="Verdana"/>
                <a:sym typeface="Verdana"/>
              </a:rPr>
              <a:t>, </a:t>
            </a:r>
            <a:r>
              <a:rPr lang="en-IN" sz="1500">
                <a:solidFill>
                  <a:srgbClr val="DC143C"/>
                </a:solidFill>
                <a:highlight>
                  <a:srgbClr val="F1F1F1"/>
                </a:highlight>
                <a:latin typeface="Courier New"/>
                <a:ea typeface="Courier New"/>
                <a:cs typeface="Courier New"/>
                <a:sym typeface="Courier New"/>
              </a:rPr>
              <a:t>memoryview</a:t>
            </a:r>
            <a:endParaRPr sz="1500">
              <a:solidFill>
                <a:srgbClr val="DC143C"/>
              </a:solidFill>
              <a:highlight>
                <a:srgbClr val="F1F1F1"/>
              </a:highlight>
              <a:latin typeface="Courier New"/>
              <a:ea typeface="Courier New"/>
              <a:cs typeface="Courier New"/>
              <a:sym typeface="Courier New"/>
            </a:endParaRPr>
          </a:p>
          <a:p>
            <a:pPr marL="0" lvl="0" indent="0" algn="l" rtl="0">
              <a:lnSpc>
                <a:spcPct val="115000"/>
              </a:lnSpc>
              <a:spcBef>
                <a:spcPts val="800"/>
              </a:spcBef>
              <a:spcAft>
                <a:spcPts val="0"/>
              </a:spcAft>
              <a:buClr>
                <a:schemeClr val="dk1"/>
              </a:buClr>
              <a:buSzPts val="1100"/>
              <a:buFont typeface="Arial"/>
              <a:buNone/>
            </a:pPr>
            <a:r>
              <a:rPr lang="en-IN" sz="2400">
                <a:solidFill>
                  <a:schemeClr val="dk1"/>
                </a:solidFill>
                <a:highlight>
                  <a:srgbClr val="FFFFFF"/>
                </a:highlight>
              </a:rPr>
              <a:t>Getting the Data Type</a:t>
            </a:r>
            <a:endParaRPr sz="2400">
              <a:solidFill>
                <a:schemeClr val="dk1"/>
              </a:solidFill>
              <a:highlight>
                <a:srgbClr val="FFFFFF"/>
              </a:highlight>
            </a:endParaRPr>
          </a:p>
          <a:p>
            <a:pPr marL="0" marR="0" lvl="0" indent="0" algn="l" rtl="0">
              <a:lnSpc>
                <a:spcPct val="80000"/>
              </a:lnSpc>
              <a:spcBef>
                <a:spcPts val="800"/>
              </a:spcBef>
              <a:spcAft>
                <a:spcPts val="0"/>
              </a:spcAft>
              <a:buNone/>
            </a:pPr>
            <a:r>
              <a:rPr lang="en-IN" sz="1150">
                <a:solidFill>
                  <a:schemeClr val="dk1"/>
                </a:solidFill>
                <a:highlight>
                  <a:srgbClr val="FFFFFF"/>
                </a:highlight>
                <a:latin typeface="Verdana"/>
                <a:ea typeface="Verdana"/>
                <a:cs typeface="Verdana"/>
                <a:sym typeface="Verdana"/>
              </a:rPr>
              <a:t>You can get the data type of any object by using the </a:t>
            </a:r>
            <a:r>
              <a:rPr lang="en-IN" sz="1200">
                <a:solidFill>
                  <a:srgbClr val="DC143C"/>
                </a:solidFill>
                <a:highlight>
                  <a:srgbClr val="F1F1F1"/>
                </a:highlight>
                <a:latin typeface="Courier New"/>
                <a:ea typeface="Courier New"/>
                <a:cs typeface="Courier New"/>
                <a:sym typeface="Courier New"/>
              </a:rPr>
              <a:t>type()</a:t>
            </a:r>
            <a:r>
              <a:rPr lang="en-IN" sz="1150">
                <a:solidFill>
                  <a:schemeClr val="dk1"/>
                </a:solidFill>
                <a:highlight>
                  <a:srgbClr val="FFFFFF"/>
                </a:highlight>
                <a:latin typeface="Verdana"/>
                <a:ea typeface="Verdana"/>
                <a:cs typeface="Verdana"/>
                <a:sym typeface="Verdana"/>
              </a:rPr>
              <a:t> function:</a:t>
            </a:r>
            <a:endParaRPr sz="11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1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r>
              <a:rPr lang="en-IN" sz="1150">
                <a:solidFill>
                  <a:schemeClr val="dk1"/>
                </a:solidFill>
                <a:highlight>
                  <a:srgbClr val="FFFFFF"/>
                </a:highlight>
                <a:latin typeface="Verdana"/>
                <a:ea typeface="Verdana"/>
                <a:cs typeface="Verdana"/>
                <a:sym typeface="Verdana"/>
              </a:rPr>
              <a:t>Input:</a:t>
            </a:r>
            <a:endParaRPr sz="11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1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1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r>
              <a:rPr lang="en-IN" sz="1150">
                <a:solidFill>
                  <a:schemeClr val="dk1"/>
                </a:solidFill>
                <a:highlight>
                  <a:srgbClr val="FFFFFF"/>
                </a:highlight>
                <a:latin typeface="Verdana"/>
                <a:ea typeface="Verdana"/>
                <a:cs typeface="Verdana"/>
                <a:sym typeface="Verdana"/>
              </a:rPr>
              <a:t>Output:      </a:t>
            </a:r>
            <a:r>
              <a:rPr lang="en-IN" sz="1150">
                <a:solidFill>
                  <a:srgbClr val="FFFFFF"/>
                </a:solidFill>
                <a:highlight>
                  <a:schemeClr val="dk1"/>
                </a:highlight>
                <a:latin typeface="Courier New"/>
                <a:ea typeface="Courier New"/>
                <a:cs typeface="Courier New"/>
                <a:sym typeface="Courier New"/>
              </a:rPr>
              <a:t>&lt;class 'int'&gt;</a:t>
            </a:r>
            <a:endParaRPr sz="1150">
              <a:solidFill>
                <a:schemeClr val="dk1"/>
              </a:solidFill>
              <a:highlight>
                <a:srgbClr val="FFFFFF"/>
              </a:highlight>
              <a:latin typeface="Verdana"/>
              <a:ea typeface="Verdana"/>
              <a:cs typeface="Verdana"/>
              <a:sym typeface="Verdana"/>
            </a:endParaRPr>
          </a:p>
        </p:txBody>
      </p:sp>
      <p:pic>
        <p:nvPicPr>
          <p:cNvPr id="190" name="Google Shape;190;p23"/>
          <p:cNvPicPr preferRelativeResize="0"/>
          <p:nvPr/>
        </p:nvPicPr>
        <p:blipFill rotWithShape="1">
          <a:blip r:embed="rId3">
            <a:alphaModFix/>
          </a:blip>
          <a:srcRect l="16409" t="49405" r="67478" b="44196"/>
          <a:stretch/>
        </p:blipFill>
        <p:spPr>
          <a:xfrm>
            <a:off x="1530328" y="5375900"/>
            <a:ext cx="3197952" cy="7143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4"/>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Data Types</a:t>
            </a:r>
            <a:endParaRPr/>
          </a:p>
        </p:txBody>
      </p:sp>
      <p:sp>
        <p:nvSpPr>
          <p:cNvPr id="196" name="Google Shape;196;p24"/>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97" name="Google Shape;197;p24"/>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12</a:t>
            </a:fld>
            <a:endParaRPr/>
          </a:p>
        </p:txBody>
      </p:sp>
      <p:sp>
        <p:nvSpPr>
          <p:cNvPr id="198" name="Google Shape;198;p24"/>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2400">
                <a:solidFill>
                  <a:schemeClr val="dk1"/>
                </a:solidFill>
                <a:highlight>
                  <a:srgbClr val="FFFFFF"/>
                </a:highlight>
              </a:rPr>
              <a:t>Setting the Data Type</a:t>
            </a:r>
            <a:endParaRPr sz="2400">
              <a:solidFill>
                <a:schemeClr val="dk1"/>
              </a:solidFill>
              <a:highlight>
                <a:srgbClr val="FFFFFF"/>
              </a:highlight>
            </a:endParaRPr>
          </a:p>
          <a:p>
            <a:pPr marL="0" lvl="0" indent="0" algn="l" rtl="0">
              <a:lnSpc>
                <a:spcPct val="115000"/>
              </a:lnSpc>
              <a:spcBef>
                <a:spcPts val="800"/>
              </a:spcBef>
              <a:spcAft>
                <a:spcPts val="0"/>
              </a:spcAft>
              <a:buClr>
                <a:schemeClr val="dk1"/>
              </a:buClr>
              <a:buSzPts val="1100"/>
              <a:buFont typeface="Arial"/>
              <a:buNone/>
            </a:pPr>
            <a:r>
              <a:rPr lang="en-IN" sz="1150">
                <a:solidFill>
                  <a:schemeClr val="dk1"/>
                </a:solidFill>
                <a:highlight>
                  <a:srgbClr val="FFFFFF"/>
                </a:highlight>
                <a:latin typeface="Verdana"/>
                <a:ea typeface="Verdana"/>
                <a:cs typeface="Verdana"/>
                <a:sym typeface="Verdana"/>
              </a:rPr>
              <a:t>In Python, the data type is set when you assign a value to a variable:</a:t>
            </a:r>
            <a:endParaRPr sz="1150">
              <a:solidFill>
                <a:schemeClr val="dk1"/>
              </a:solidFill>
              <a:highlight>
                <a:srgbClr val="FFFFFF"/>
              </a:highlight>
              <a:latin typeface="Verdana"/>
              <a:ea typeface="Verdana"/>
              <a:cs typeface="Verdana"/>
              <a:sym typeface="Verdana"/>
            </a:endParaRPr>
          </a:p>
          <a:p>
            <a:pPr marL="0" marR="0" lvl="0" indent="0" algn="l" rtl="0">
              <a:lnSpc>
                <a:spcPct val="80000"/>
              </a:lnSpc>
              <a:spcBef>
                <a:spcPts val="800"/>
              </a:spcBef>
              <a:spcAft>
                <a:spcPts val="0"/>
              </a:spcAft>
              <a:buNone/>
            </a:pPr>
            <a:endParaRPr sz="2400">
              <a:solidFill>
                <a:schemeClr val="dk1"/>
              </a:solidFill>
            </a:endParaRPr>
          </a:p>
        </p:txBody>
      </p:sp>
      <p:pic>
        <p:nvPicPr>
          <p:cNvPr id="199" name="Google Shape;199;p24"/>
          <p:cNvPicPr preferRelativeResize="0"/>
          <p:nvPr/>
        </p:nvPicPr>
        <p:blipFill rotWithShape="1">
          <a:blip r:embed="rId3">
            <a:alphaModFix/>
          </a:blip>
          <a:srcRect l="16637" t="16563" r="24240" b="12865"/>
          <a:stretch/>
        </p:blipFill>
        <p:spPr>
          <a:xfrm>
            <a:off x="1210950" y="1773753"/>
            <a:ext cx="6867600" cy="461131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5"/>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Data Types</a:t>
            </a:r>
            <a:endParaRPr/>
          </a:p>
        </p:txBody>
      </p:sp>
      <p:sp>
        <p:nvSpPr>
          <p:cNvPr id="205" name="Google Shape;205;p25"/>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06" name="Google Shape;206;p25"/>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13</a:t>
            </a:fld>
            <a:endParaRPr/>
          </a:p>
        </p:txBody>
      </p:sp>
      <p:sp>
        <p:nvSpPr>
          <p:cNvPr id="207" name="Google Shape;207;p25"/>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2400">
                <a:solidFill>
                  <a:schemeClr val="dk1"/>
                </a:solidFill>
                <a:highlight>
                  <a:srgbClr val="FFFFFF"/>
                </a:highlight>
              </a:rPr>
              <a:t>Setting the Specific Data Type</a:t>
            </a:r>
            <a:endParaRPr sz="24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150">
                <a:solidFill>
                  <a:schemeClr val="dk1"/>
                </a:solidFill>
                <a:highlight>
                  <a:srgbClr val="FFFFFF"/>
                </a:highlight>
                <a:latin typeface="Verdana"/>
                <a:ea typeface="Verdana"/>
                <a:cs typeface="Verdana"/>
                <a:sym typeface="Verdana"/>
              </a:rPr>
              <a:t>If you want to specify the data type, you can use the following constructor functions:</a:t>
            </a:r>
            <a:endParaRPr sz="11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2400">
              <a:solidFill>
                <a:schemeClr val="dk1"/>
              </a:solidFill>
            </a:endParaRPr>
          </a:p>
        </p:txBody>
      </p:sp>
      <p:pic>
        <p:nvPicPr>
          <p:cNvPr id="208" name="Google Shape;208;p25"/>
          <p:cNvPicPr preferRelativeResize="0"/>
          <p:nvPr/>
        </p:nvPicPr>
        <p:blipFill rotWithShape="1">
          <a:blip r:embed="rId3">
            <a:alphaModFix/>
          </a:blip>
          <a:srcRect l="16603" t="19010" r="26415" b="10941"/>
          <a:stretch/>
        </p:blipFill>
        <p:spPr>
          <a:xfrm>
            <a:off x="1366303" y="1808250"/>
            <a:ext cx="6411398" cy="44336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6"/>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a:t>
            </a:r>
            <a:r>
              <a:rPr lang="en-IN" sz="3100">
                <a:highlight>
                  <a:srgbClr val="FFFFFF"/>
                </a:highlight>
                <a:latin typeface="Arial"/>
                <a:ea typeface="Arial"/>
                <a:cs typeface="Arial"/>
                <a:sym typeface="Arial"/>
              </a:rPr>
              <a:t>Numbers</a:t>
            </a:r>
            <a:endParaRPr sz="3150">
              <a:highlight>
                <a:srgbClr val="FFFFFF"/>
              </a:highlight>
              <a:latin typeface="Arial"/>
              <a:ea typeface="Arial"/>
              <a:cs typeface="Arial"/>
              <a:sym typeface="Arial"/>
            </a:endParaRPr>
          </a:p>
        </p:txBody>
      </p:sp>
      <p:sp>
        <p:nvSpPr>
          <p:cNvPr id="214" name="Google Shape;214;p26"/>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15" name="Google Shape;215;p26"/>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14</a:t>
            </a:fld>
            <a:endParaRPr/>
          </a:p>
        </p:txBody>
      </p:sp>
      <p:sp>
        <p:nvSpPr>
          <p:cNvPr id="216" name="Google Shape;216;p26"/>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3100">
                <a:solidFill>
                  <a:schemeClr val="dk1"/>
                </a:solidFill>
                <a:highlight>
                  <a:srgbClr val="FFFFFF"/>
                </a:highlight>
              </a:rPr>
              <a:t>Python Numbers</a:t>
            </a:r>
            <a:endParaRPr sz="3100">
              <a:solidFill>
                <a:schemeClr val="dk1"/>
              </a:solidFill>
              <a:highlight>
                <a:srgbClr val="FFFFFF"/>
              </a:highlight>
            </a:endParaRPr>
          </a:p>
          <a:p>
            <a:pPr marL="0" lvl="0" indent="0" algn="l" rtl="0">
              <a:lnSpc>
                <a:spcPct val="115000"/>
              </a:lnSpc>
              <a:spcBef>
                <a:spcPts val="800"/>
              </a:spcBef>
              <a:spcAft>
                <a:spcPts val="0"/>
              </a:spcAft>
              <a:buClr>
                <a:schemeClr val="dk1"/>
              </a:buClr>
              <a:buSzPts val="1100"/>
              <a:buFont typeface="Arial"/>
              <a:buNone/>
            </a:pPr>
            <a:r>
              <a:rPr lang="en-IN" sz="1850">
                <a:solidFill>
                  <a:schemeClr val="dk1"/>
                </a:solidFill>
                <a:highlight>
                  <a:srgbClr val="FFFFFF"/>
                </a:highlight>
                <a:latin typeface="Verdana"/>
                <a:ea typeface="Verdana"/>
                <a:cs typeface="Verdana"/>
                <a:sym typeface="Verdana"/>
              </a:rPr>
              <a:t>There are three numeric types in Python:</a:t>
            </a:r>
            <a:endParaRPr sz="1850">
              <a:solidFill>
                <a:schemeClr val="dk1"/>
              </a:solidFill>
              <a:highlight>
                <a:srgbClr val="FFFFFF"/>
              </a:highlight>
              <a:latin typeface="Verdana"/>
              <a:ea typeface="Verdana"/>
              <a:cs typeface="Verdana"/>
              <a:sym typeface="Verdana"/>
            </a:endParaRPr>
          </a:p>
          <a:p>
            <a:pPr marL="457200" lvl="0" indent="-346075" algn="l" rtl="0">
              <a:lnSpc>
                <a:spcPct val="115000"/>
              </a:lnSpc>
              <a:spcBef>
                <a:spcPts val="1100"/>
              </a:spcBef>
              <a:spcAft>
                <a:spcPts val="0"/>
              </a:spcAft>
              <a:buClr>
                <a:schemeClr val="dk1"/>
              </a:buClr>
              <a:buSzPts val="1850"/>
              <a:buFont typeface="Verdana"/>
              <a:buChar char="●"/>
            </a:pPr>
            <a:r>
              <a:rPr lang="en-IN" sz="1900">
                <a:solidFill>
                  <a:srgbClr val="DC143C"/>
                </a:solidFill>
                <a:highlight>
                  <a:srgbClr val="F1F1F1"/>
                </a:highlight>
                <a:latin typeface="Courier New"/>
                <a:ea typeface="Courier New"/>
                <a:cs typeface="Courier New"/>
                <a:sym typeface="Courier New"/>
              </a:rPr>
              <a:t>int</a:t>
            </a:r>
            <a:endParaRPr sz="1900">
              <a:solidFill>
                <a:srgbClr val="DC143C"/>
              </a:solidFill>
              <a:highlight>
                <a:srgbClr val="F1F1F1"/>
              </a:highlight>
              <a:latin typeface="Courier New"/>
              <a:ea typeface="Courier New"/>
              <a:cs typeface="Courier New"/>
              <a:sym typeface="Courier New"/>
            </a:endParaRPr>
          </a:p>
          <a:p>
            <a:pPr marL="457200" lvl="0" indent="-346075" algn="l" rtl="0">
              <a:lnSpc>
                <a:spcPct val="115000"/>
              </a:lnSpc>
              <a:spcBef>
                <a:spcPts val="0"/>
              </a:spcBef>
              <a:spcAft>
                <a:spcPts val="0"/>
              </a:spcAft>
              <a:buClr>
                <a:schemeClr val="dk1"/>
              </a:buClr>
              <a:buSzPts val="1850"/>
              <a:buFont typeface="Verdana"/>
              <a:buChar char="●"/>
            </a:pPr>
            <a:r>
              <a:rPr lang="en-IN" sz="1900">
                <a:solidFill>
                  <a:srgbClr val="DC143C"/>
                </a:solidFill>
                <a:highlight>
                  <a:srgbClr val="F1F1F1"/>
                </a:highlight>
                <a:latin typeface="Courier New"/>
                <a:ea typeface="Courier New"/>
                <a:cs typeface="Courier New"/>
                <a:sym typeface="Courier New"/>
              </a:rPr>
              <a:t>float</a:t>
            </a:r>
            <a:endParaRPr sz="1900">
              <a:solidFill>
                <a:srgbClr val="DC143C"/>
              </a:solidFill>
              <a:highlight>
                <a:srgbClr val="F1F1F1"/>
              </a:highlight>
              <a:latin typeface="Courier New"/>
              <a:ea typeface="Courier New"/>
              <a:cs typeface="Courier New"/>
              <a:sym typeface="Courier New"/>
            </a:endParaRPr>
          </a:p>
          <a:p>
            <a:pPr marL="457200" lvl="0" indent="-346075" algn="l" rtl="0">
              <a:lnSpc>
                <a:spcPct val="115000"/>
              </a:lnSpc>
              <a:spcBef>
                <a:spcPts val="0"/>
              </a:spcBef>
              <a:spcAft>
                <a:spcPts val="0"/>
              </a:spcAft>
              <a:buClr>
                <a:schemeClr val="dk1"/>
              </a:buClr>
              <a:buSzPts val="1850"/>
              <a:buFont typeface="Verdana"/>
              <a:buChar char="●"/>
            </a:pPr>
            <a:r>
              <a:rPr lang="en-IN" sz="1900">
                <a:solidFill>
                  <a:srgbClr val="DC143C"/>
                </a:solidFill>
                <a:highlight>
                  <a:srgbClr val="F1F1F1"/>
                </a:highlight>
                <a:latin typeface="Courier New"/>
                <a:ea typeface="Courier New"/>
                <a:cs typeface="Courier New"/>
                <a:sym typeface="Courier New"/>
              </a:rPr>
              <a:t>complex</a:t>
            </a:r>
            <a:endParaRPr sz="1900">
              <a:solidFill>
                <a:srgbClr val="DC143C"/>
              </a:solidFill>
              <a:highlight>
                <a:srgbClr val="F1F1F1"/>
              </a:highlight>
              <a:latin typeface="Courier New"/>
              <a:ea typeface="Courier New"/>
              <a:cs typeface="Courier New"/>
              <a:sym typeface="Courier New"/>
            </a:endParaRPr>
          </a:p>
          <a:p>
            <a:pPr marL="0" lvl="0" indent="0" algn="l" rtl="0">
              <a:lnSpc>
                <a:spcPct val="115000"/>
              </a:lnSpc>
              <a:spcBef>
                <a:spcPts val="1400"/>
              </a:spcBef>
              <a:spcAft>
                <a:spcPts val="0"/>
              </a:spcAft>
              <a:buClr>
                <a:schemeClr val="dk1"/>
              </a:buClr>
              <a:buSzPts val="1100"/>
              <a:buFont typeface="Arial"/>
              <a:buNone/>
            </a:pPr>
            <a:r>
              <a:rPr lang="en-IN" sz="1850">
                <a:solidFill>
                  <a:schemeClr val="dk1"/>
                </a:solidFill>
                <a:highlight>
                  <a:srgbClr val="FFFFFF"/>
                </a:highlight>
                <a:latin typeface="Verdana"/>
                <a:ea typeface="Verdana"/>
                <a:cs typeface="Verdana"/>
                <a:sym typeface="Verdana"/>
              </a:rPr>
              <a:t>Variables of numeric types are created when you assign a value to them:</a:t>
            </a:r>
            <a:endParaRPr sz="18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2400">
              <a:solidFill>
                <a:schemeClr val="dk1"/>
              </a:solidFill>
            </a:endParaRPr>
          </a:p>
          <a:p>
            <a:pPr marL="0" marR="0" lvl="0" indent="0" algn="l" rtl="0">
              <a:lnSpc>
                <a:spcPct val="80000"/>
              </a:lnSpc>
              <a:spcBef>
                <a:spcPts val="592"/>
              </a:spcBef>
              <a:spcAft>
                <a:spcPts val="0"/>
              </a:spcAft>
              <a:buNone/>
            </a:pPr>
            <a:endParaRPr sz="2400">
              <a:solidFill>
                <a:schemeClr val="dk1"/>
              </a:solidFill>
            </a:endParaRPr>
          </a:p>
          <a:p>
            <a:pPr marL="0" marR="0" lvl="0" indent="0" algn="l" rtl="0">
              <a:lnSpc>
                <a:spcPct val="80000"/>
              </a:lnSpc>
              <a:spcBef>
                <a:spcPts val="592"/>
              </a:spcBef>
              <a:spcAft>
                <a:spcPts val="0"/>
              </a:spcAft>
              <a:buNone/>
            </a:pPr>
            <a:endParaRPr sz="2400">
              <a:solidFill>
                <a:schemeClr val="dk1"/>
              </a:solidFill>
            </a:endParaRPr>
          </a:p>
          <a:p>
            <a:pPr marL="0" lvl="0" indent="0" algn="l" rtl="0">
              <a:lnSpc>
                <a:spcPct val="115000"/>
              </a:lnSpc>
              <a:spcBef>
                <a:spcPts val="1400"/>
              </a:spcBef>
              <a:spcAft>
                <a:spcPts val="0"/>
              </a:spcAft>
              <a:buClr>
                <a:schemeClr val="dk1"/>
              </a:buClr>
              <a:buSzPts val="1100"/>
              <a:buFont typeface="Arial"/>
              <a:buNone/>
            </a:pPr>
            <a:endParaRPr sz="11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2400">
              <a:solidFill>
                <a:schemeClr val="dk1"/>
              </a:solidFill>
            </a:endParaRPr>
          </a:p>
        </p:txBody>
      </p:sp>
      <p:pic>
        <p:nvPicPr>
          <p:cNvPr id="217" name="Google Shape;217;p26"/>
          <p:cNvPicPr preferRelativeResize="0"/>
          <p:nvPr/>
        </p:nvPicPr>
        <p:blipFill rotWithShape="1">
          <a:blip r:embed="rId3">
            <a:alphaModFix/>
          </a:blip>
          <a:srcRect l="16750" t="56249" r="68601" b="35416"/>
          <a:stretch/>
        </p:blipFill>
        <p:spPr>
          <a:xfrm>
            <a:off x="2813963" y="4125500"/>
            <a:ext cx="3516077" cy="11251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7"/>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a:t>
            </a:r>
            <a:r>
              <a:rPr lang="en-IN" sz="3100">
                <a:highlight>
                  <a:srgbClr val="FFFFFF"/>
                </a:highlight>
                <a:latin typeface="Arial"/>
                <a:ea typeface="Arial"/>
                <a:cs typeface="Arial"/>
                <a:sym typeface="Arial"/>
              </a:rPr>
              <a:t>Numbers</a:t>
            </a:r>
            <a:endParaRPr/>
          </a:p>
        </p:txBody>
      </p:sp>
      <p:sp>
        <p:nvSpPr>
          <p:cNvPr id="223" name="Google Shape;223;p27"/>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24" name="Google Shape;224;p27"/>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15</a:t>
            </a:fld>
            <a:endParaRPr/>
          </a:p>
        </p:txBody>
      </p:sp>
      <p:sp>
        <p:nvSpPr>
          <p:cNvPr id="225" name="Google Shape;225;p27"/>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2800">
                <a:solidFill>
                  <a:schemeClr val="dk1"/>
                </a:solidFill>
                <a:highlight>
                  <a:srgbClr val="FFFFFF"/>
                </a:highlight>
              </a:rPr>
              <a:t>Type Conversion</a:t>
            </a:r>
            <a:endParaRPr sz="28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550">
                <a:solidFill>
                  <a:schemeClr val="dk1"/>
                </a:solidFill>
                <a:highlight>
                  <a:srgbClr val="FFFFFF"/>
                </a:highlight>
                <a:latin typeface="Verdana"/>
                <a:ea typeface="Verdana"/>
                <a:cs typeface="Verdana"/>
                <a:sym typeface="Verdana"/>
              </a:rPr>
              <a:t>You can convert from one type to another with the </a:t>
            </a:r>
            <a:r>
              <a:rPr lang="en-IN" sz="1600">
                <a:solidFill>
                  <a:srgbClr val="DC143C"/>
                </a:solidFill>
                <a:highlight>
                  <a:srgbClr val="F1F1F1"/>
                </a:highlight>
                <a:latin typeface="Courier New"/>
                <a:ea typeface="Courier New"/>
                <a:cs typeface="Courier New"/>
                <a:sym typeface="Courier New"/>
              </a:rPr>
              <a:t>int()</a:t>
            </a:r>
            <a:r>
              <a:rPr lang="en-IN" sz="1550">
                <a:solidFill>
                  <a:schemeClr val="dk1"/>
                </a:solidFill>
                <a:highlight>
                  <a:srgbClr val="FFFFFF"/>
                </a:highlight>
                <a:latin typeface="Verdana"/>
                <a:ea typeface="Verdana"/>
                <a:cs typeface="Verdana"/>
                <a:sym typeface="Verdana"/>
              </a:rPr>
              <a:t>, </a:t>
            </a:r>
            <a:r>
              <a:rPr lang="en-IN" sz="1600">
                <a:solidFill>
                  <a:srgbClr val="DC143C"/>
                </a:solidFill>
                <a:highlight>
                  <a:srgbClr val="F1F1F1"/>
                </a:highlight>
                <a:latin typeface="Courier New"/>
                <a:ea typeface="Courier New"/>
                <a:cs typeface="Courier New"/>
                <a:sym typeface="Courier New"/>
              </a:rPr>
              <a:t>float()</a:t>
            </a:r>
            <a:r>
              <a:rPr lang="en-IN" sz="1550">
                <a:solidFill>
                  <a:schemeClr val="dk1"/>
                </a:solidFill>
                <a:highlight>
                  <a:srgbClr val="FFFFFF"/>
                </a:highlight>
                <a:latin typeface="Verdana"/>
                <a:ea typeface="Verdana"/>
                <a:cs typeface="Verdana"/>
                <a:sym typeface="Verdana"/>
              </a:rPr>
              <a:t>, and </a:t>
            </a:r>
            <a:r>
              <a:rPr lang="en-IN" sz="1600">
                <a:solidFill>
                  <a:srgbClr val="DC143C"/>
                </a:solidFill>
                <a:highlight>
                  <a:srgbClr val="F1F1F1"/>
                </a:highlight>
                <a:latin typeface="Courier New"/>
                <a:ea typeface="Courier New"/>
                <a:cs typeface="Courier New"/>
                <a:sym typeface="Courier New"/>
              </a:rPr>
              <a:t>complex()</a:t>
            </a:r>
            <a:r>
              <a:rPr lang="en-IN" sz="1550">
                <a:solidFill>
                  <a:schemeClr val="dk1"/>
                </a:solidFill>
                <a:highlight>
                  <a:srgbClr val="FFFFFF"/>
                </a:highlight>
                <a:latin typeface="Verdana"/>
                <a:ea typeface="Verdana"/>
                <a:cs typeface="Verdana"/>
                <a:sym typeface="Verdana"/>
              </a:rPr>
              <a:t> methods:</a:t>
            </a: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2400">
              <a:solidFill>
                <a:schemeClr val="dk1"/>
              </a:solidFill>
            </a:endParaRPr>
          </a:p>
        </p:txBody>
      </p:sp>
      <p:pic>
        <p:nvPicPr>
          <p:cNvPr id="226" name="Google Shape;226;p27"/>
          <p:cNvPicPr preferRelativeResize="0"/>
          <p:nvPr/>
        </p:nvPicPr>
        <p:blipFill rotWithShape="1">
          <a:blip r:embed="rId3">
            <a:alphaModFix/>
          </a:blip>
          <a:srcRect l="16748" t="33074" r="58642" b="13801"/>
          <a:stretch/>
        </p:blipFill>
        <p:spPr>
          <a:xfrm>
            <a:off x="2937875" y="2218281"/>
            <a:ext cx="3268248" cy="3968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8"/>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a:t>
            </a:r>
            <a:r>
              <a:rPr lang="en-IN" sz="3100">
                <a:highlight>
                  <a:srgbClr val="FFFFFF"/>
                </a:highlight>
                <a:latin typeface="Arial"/>
                <a:ea typeface="Arial"/>
                <a:cs typeface="Arial"/>
                <a:sym typeface="Arial"/>
              </a:rPr>
              <a:t>Numbers</a:t>
            </a:r>
            <a:endParaRPr/>
          </a:p>
        </p:txBody>
      </p:sp>
      <p:sp>
        <p:nvSpPr>
          <p:cNvPr id="232" name="Google Shape;232;p28"/>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33" name="Google Shape;233;p28"/>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16</a:t>
            </a:fld>
            <a:endParaRPr/>
          </a:p>
        </p:txBody>
      </p:sp>
      <p:sp>
        <p:nvSpPr>
          <p:cNvPr id="234" name="Google Shape;234;p28"/>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3100">
                <a:solidFill>
                  <a:schemeClr val="dk1"/>
                </a:solidFill>
                <a:highlight>
                  <a:srgbClr val="FFFFFF"/>
                </a:highlight>
              </a:rPr>
              <a:t>Random Number</a:t>
            </a:r>
            <a:endParaRPr sz="31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850">
                <a:solidFill>
                  <a:schemeClr val="dk1"/>
                </a:solidFill>
                <a:highlight>
                  <a:srgbClr val="FFFFFF"/>
                </a:highlight>
                <a:latin typeface="Verdana"/>
                <a:ea typeface="Verdana"/>
                <a:cs typeface="Verdana"/>
                <a:sym typeface="Verdana"/>
              </a:rPr>
              <a:t>Python does not have a </a:t>
            </a:r>
            <a:r>
              <a:rPr lang="en-IN" sz="1900">
                <a:solidFill>
                  <a:srgbClr val="DC143C"/>
                </a:solidFill>
                <a:highlight>
                  <a:srgbClr val="F1F1F1"/>
                </a:highlight>
                <a:latin typeface="Courier New"/>
                <a:ea typeface="Courier New"/>
                <a:cs typeface="Courier New"/>
                <a:sym typeface="Courier New"/>
              </a:rPr>
              <a:t>random()</a:t>
            </a:r>
            <a:r>
              <a:rPr lang="en-IN" sz="1850">
                <a:solidFill>
                  <a:schemeClr val="dk1"/>
                </a:solidFill>
                <a:highlight>
                  <a:srgbClr val="FFFFFF"/>
                </a:highlight>
                <a:latin typeface="Verdana"/>
                <a:ea typeface="Verdana"/>
                <a:cs typeface="Verdana"/>
                <a:sym typeface="Verdana"/>
              </a:rPr>
              <a:t> function to make a random number, but Python has a built-in module called </a:t>
            </a:r>
            <a:r>
              <a:rPr lang="en-IN" sz="1900">
                <a:solidFill>
                  <a:srgbClr val="DC143C"/>
                </a:solidFill>
                <a:highlight>
                  <a:srgbClr val="F1F1F1"/>
                </a:highlight>
                <a:latin typeface="Courier New"/>
                <a:ea typeface="Courier New"/>
                <a:cs typeface="Courier New"/>
                <a:sym typeface="Courier New"/>
              </a:rPr>
              <a:t>random</a:t>
            </a:r>
            <a:r>
              <a:rPr lang="en-IN" sz="1850">
                <a:solidFill>
                  <a:schemeClr val="dk1"/>
                </a:solidFill>
                <a:highlight>
                  <a:srgbClr val="FFFFFF"/>
                </a:highlight>
                <a:latin typeface="Verdana"/>
                <a:ea typeface="Verdana"/>
                <a:cs typeface="Verdana"/>
                <a:sym typeface="Verdana"/>
              </a:rPr>
              <a:t> that can be used to make random numbers:</a:t>
            </a:r>
            <a:endParaRPr sz="18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2400">
              <a:solidFill>
                <a:schemeClr val="dk1"/>
              </a:solidFill>
            </a:endParaRPr>
          </a:p>
        </p:txBody>
      </p:sp>
      <p:pic>
        <p:nvPicPr>
          <p:cNvPr id="235" name="Google Shape;235;p28"/>
          <p:cNvPicPr preferRelativeResize="0"/>
          <p:nvPr/>
        </p:nvPicPr>
        <p:blipFill rotWithShape="1">
          <a:blip r:embed="rId3">
            <a:alphaModFix/>
          </a:blip>
          <a:srcRect l="16749" t="59374" r="62010" b="32292"/>
          <a:stretch/>
        </p:blipFill>
        <p:spPr>
          <a:xfrm>
            <a:off x="1840738" y="3536125"/>
            <a:ext cx="5462515" cy="12055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9"/>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Casting</a:t>
            </a:r>
            <a:endParaRPr sz="3150">
              <a:highlight>
                <a:srgbClr val="FFFFFF"/>
              </a:highlight>
              <a:latin typeface="Arial"/>
              <a:ea typeface="Arial"/>
              <a:cs typeface="Arial"/>
              <a:sym typeface="Arial"/>
            </a:endParaRPr>
          </a:p>
        </p:txBody>
      </p:sp>
      <p:sp>
        <p:nvSpPr>
          <p:cNvPr id="241" name="Google Shape;241;p29"/>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42" name="Google Shape;242;p29"/>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17</a:t>
            </a:fld>
            <a:endParaRPr/>
          </a:p>
        </p:txBody>
      </p:sp>
      <p:sp>
        <p:nvSpPr>
          <p:cNvPr id="243" name="Google Shape;243;p29"/>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2400">
                <a:solidFill>
                  <a:schemeClr val="dk1"/>
                </a:solidFill>
                <a:highlight>
                  <a:srgbClr val="FFFFFF"/>
                </a:highlight>
              </a:rPr>
              <a:t>Specify a Variable Type</a:t>
            </a:r>
            <a:endParaRPr sz="24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150">
                <a:solidFill>
                  <a:schemeClr val="dk1"/>
                </a:solidFill>
                <a:highlight>
                  <a:srgbClr val="FFFFFF"/>
                </a:highlight>
                <a:latin typeface="Verdana"/>
                <a:ea typeface="Verdana"/>
                <a:cs typeface="Verdana"/>
                <a:sym typeface="Verdana"/>
              </a:rPr>
              <a:t>There may be times when you want to specify a type on to a variable. This can be done with casting. Python is an object-orientated language, and as such it uses classes to define data types, including its primitive types.</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Clr>
                <a:schemeClr val="dk1"/>
              </a:buClr>
              <a:buSzPts val="1100"/>
              <a:buFont typeface="Arial"/>
              <a:buNone/>
            </a:pPr>
            <a:r>
              <a:rPr lang="en-IN" sz="1150">
                <a:solidFill>
                  <a:schemeClr val="dk1"/>
                </a:solidFill>
                <a:highlight>
                  <a:srgbClr val="FFFFFF"/>
                </a:highlight>
                <a:latin typeface="Verdana"/>
                <a:ea typeface="Verdana"/>
                <a:cs typeface="Verdana"/>
                <a:sym typeface="Verdana"/>
              </a:rPr>
              <a:t>Casting in python is therefore done using constructor functions:</a:t>
            </a:r>
            <a:endParaRPr sz="1150">
              <a:solidFill>
                <a:schemeClr val="dk1"/>
              </a:solidFill>
              <a:highlight>
                <a:srgbClr val="FFFFFF"/>
              </a:highlight>
              <a:latin typeface="Verdana"/>
              <a:ea typeface="Verdana"/>
              <a:cs typeface="Verdana"/>
              <a:sym typeface="Verdana"/>
            </a:endParaRPr>
          </a:p>
          <a:p>
            <a:pPr marL="457200" lvl="0" indent="-301625" algn="l" rtl="0">
              <a:lnSpc>
                <a:spcPct val="115000"/>
              </a:lnSpc>
              <a:spcBef>
                <a:spcPts val="1400"/>
              </a:spcBef>
              <a:spcAft>
                <a:spcPts val="0"/>
              </a:spcAft>
              <a:buClr>
                <a:schemeClr val="dk1"/>
              </a:buClr>
              <a:buSzPts val="1150"/>
              <a:buFont typeface="Verdana"/>
              <a:buChar char="●"/>
            </a:pPr>
            <a:r>
              <a:rPr lang="en-IN" sz="1200">
                <a:solidFill>
                  <a:srgbClr val="DC143C"/>
                </a:solidFill>
                <a:highlight>
                  <a:srgbClr val="F1F1F1"/>
                </a:highlight>
                <a:latin typeface="Courier New"/>
                <a:ea typeface="Courier New"/>
                <a:cs typeface="Courier New"/>
                <a:sym typeface="Courier New"/>
              </a:rPr>
              <a:t>int()</a:t>
            </a:r>
            <a:r>
              <a:rPr lang="en-IN" sz="1150">
                <a:solidFill>
                  <a:schemeClr val="dk1"/>
                </a:solidFill>
                <a:highlight>
                  <a:srgbClr val="FFFFFF"/>
                </a:highlight>
                <a:latin typeface="Verdana"/>
                <a:ea typeface="Verdana"/>
                <a:cs typeface="Verdana"/>
                <a:sym typeface="Verdana"/>
              </a:rPr>
              <a:t> - constructs an integer number from an integer literal, a float literal (by rounding down to the previous whole number), or a string literal (providing the string represents a whole number)</a:t>
            </a:r>
            <a:endParaRPr sz="1150">
              <a:solidFill>
                <a:schemeClr val="dk1"/>
              </a:solidFill>
              <a:highlight>
                <a:srgbClr val="FFFFFF"/>
              </a:highlight>
              <a:latin typeface="Verdana"/>
              <a:ea typeface="Verdana"/>
              <a:cs typeface="Verdana"/>
              <a:sym typeface="Verdana"/>
            </a:endParaRPr>
          </a:p>
          <a:p>
            <a:pPr marL="457200" lvl="0" indent="-301625" algn="l" rtl="0">
              <a:lnSpc>
                <a:spcPct val="115000"/>
              </a:lnSpc>
              <a:spcBef>
                <a:spcPts val="0"/>
              </a:spcBef>
              <a:spcAft>
                <a:spcPts val="0"/>
              </a:spcAft>
              <a:buClr>
                <a:schemeClr val="dk1"/>
              </a:buClr>
              <a:buSzPts val="1150"/>
              <a:buFont typeface="Verdana"/>
              <a:buChar char="●"/>
            </a:pPr>
            <a:r>
              <a:rPr lang="en-IN" sz="1200">
                <a:solidFill>
                  <a:srgbClr val="DC143C"/>
                </a:solidFill>
                <a:highlight>
                  <a:srgbClr val="F1F1F1"/>
                </a:highlight>
                <a:latin typeface="Courier New"/>
                <a:ea typeface="Courier New"/>
                <a:cs typeface="Courier New"/>
                <a:sym typeface="Courier New"/>
              </a:rPr>
              <a:t>float()</a:t>
            </a:r>
            <a:r>
              <a:rPr lang="en-IN" sz="1150">
                <a:solidFill>
                  <a:schemeClr val="dk1"/>
                </a:solidFill>
                <a:highlight>
                  <a:srgbClr val="FFFFFF"/>
                </a:highlight>
                <a:latin typeface="Verdana"/>
                <a:ea typeface="Verdana"/>
                <a:cs typeface="Verdana"/>
                <a:sym typeface="Verdana"/>
              </a:rPr>
              <a:t> - constructs a float number from an integer literal, a float literal or a string literal (providing the string represents a float or an integer)</a:t>
            </a:r>
            <a:endParaRPr sz="1150">
              <a:solidFill>
                <a:schemeClr val="dk1"/>
              </a:solidFill>
              <a:highlight>
                <a:srgbClr val="FFFFFF"/>
              </a:highlight>
              <a:latin typeface="Verdana"/>
              <a:ea typeface="Verdana"/>
              <a:cs typeface="Verdana"/>
              <a:sym typeface="Verdana"/>
            </a:endParaRPr>
          </a:p>
          <a:p>
            <a:pPr marL="457200" lvl="0" indent="-301625" algn="l" rtl="0">
              <a:lnSpc>
                <a:spcPct val="115000"/>
              </a:lnSpc>
              <a:spcBef>
                <a:spcPts val="0"/>
              </a:spcBef>
              <a:spcAft>
                <a:spcPts val="0"/>
              </a:spcAft>
              <a:buClr>
                <a:schemeClr val="dk1"/>
              </a:buClr>
              <a:buSzPts val="1150"/>
              <a:buFont typeface="Verdana"/>
              <a:buChar char="●"/>
            </a:pPr>
            <a:r>
              <a:rPr lang="en-IN" sz="1200">
                <a:solidFill>
                  <a:srgbClr val="DC143C"/>
                </a:solidFill>
                <a:highlight>
                  <a:srgbClr val="F1F1F1"/>
                </a:highlight>
                <a:latin typeface="Courier New"/>
                <a:ea typeface="Courier New"/>
                <a:cs typeface="Courier New"/>
                <a:sym typeface="Courier New"/>
              </a:rPr>
              <a:t>str()</a:t>
            </a:r>
            <a:r>
              <a:rPr lang="en-IN" sz="1150">
                <a:solidFill>
                  <a:schemeClr val="dk1"/>
                </a:solidFill>
                <a:highlight>
                  <a:srgbClr val="FFFFFF"/>
                </a:highlight>
                <a:latin typeface="Verdana"/>
                <a:ea typeface="Verdana"/>
                <a:cs typeface="Verdana"/>
                <a:sym typeface="Verdana"/>
              </a:rPr>
              <a:t> - constructs a string from a wide variety of data types, including strings, integer literals and float literals</a:t>
            </a:r>
            <a:endParaRPr sz="1150">
              <a:solidFill>
                <a:schemeClr val="dk1"/>
              </a:solidFill>
              <a:highlight>
                <a:srgbClr val="FFFFFF"/>
              </a:highlight>
              <a:latin typeface="Verdana"/>
              <a:ea typeface="Verdana"/>
              <a:cs typeface="Verdana"/>
              <a:sym typeface="Verdana"/>
            </a:endParaRPr>
          </a:p>
          <a:p>
            <a:pPr marL="457200" lvl="0" indent="0" algn="l" rtl="0">
              <a:lnSpc>
                <a:spcPct val="115000"/>
              </a:lnSpc>
              <a:spcBef>
                <a:spcPts val="1100"/>
              </a:spcBef>
              <a:spcAft>
                <a:spcPts val="0"/>
              </a:spcAft>
              <a:buNone/>
            </a:pPr>
            <a:r>
              <a:rPr lang="en-IN" sz="1150">
                <a:solidFill>
                  <a:schemeClr val="dk1"/>
                </a:solidFill>
                <a:highlight>
                  <a:srgbClr val="FFFFFF"/>
                </a:highlight>
                <a:latin typeface="Verdana"/>
                <a:ea typeface="Verdana"/>
                <a:cs typeface="Verdana"/>
                <a:sym typeface="Verdana"/>
              </a:rPr>
              <a:t>Integers:</a:t>
            </a:r>
            <a:endParaRPr sz="1150">
              <a:solidFill>
                <a:schemeClr val="dk1"/>
              </a:solidFill>
              <a:highlight>
                <a:srgbClr val="FFFFFF"/>
              </a:highlight>
              <a:latin typeface="Verdana"/>
              <a:ea typeface="Verdana"/>
              <a:cs typeface="Verdana"/>
              <a:sym typeface="Verdana"/>
            </a:endParaRPr>
          </a:p>
          <a:p>
            <a:pPr marL="457200" lvl="0" indent="0" algn="l" rtl="0">
              <a:lnSpc>
                <a:spcPct val="115000"/>
              </a:lnSpc>
              <a:spcBef>
                <a:spcPts val="1100"/>
              </a:spcBef>
              <a:spcAft>
                <a:spcPts val="0"/>
              </a:spcAft>
              <a:buNone/>
            </a:pPr>
            <a:endParaRPr sz="1150">
              <a:solidFill>
                <a:schemeClr val="dk1"/>
              </a:solidFill>
              <a:highlight>
                <a:srgbClr val="FFFFFF"/>
              </a:highlight>
              <a:latin typeface="Verdana"/>
              <a:ea typeface="Verdana"/>
              <a:cs typeface="Verdana"/>
              <a:sym typeface="Verdana"/>
            </a:endParaRPr>
          </a:p>
          <a:p>
            <a:pPr marL="457200" lvl="0" indent="0" algn="l" rtl="0">
              <a:lnSpc>
                <a:spcPct val="115000"/>
              </a:lnSpc>
              <a:spcBef>
                <a:spcPts val="1100"/>
              </a:spcBef>
              <a:spcAft>
                <a:spcPts val="0"/>
              </a:spcAft>
              <a:buNone/>
            </a:pP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100"/>
              </a:spcBef>
              <a:spcAft>
                <a:spcPts val="0"/>
              </a:spcAft>
              <a:buNone/>
            </a:pPr>
            <a:r>
              <a:rPr lang="en-IN" sz="1150">
                <a:solidFill>
                  <a:schemeClr val="dk1"/>
                </a:solidFill>
                <a:highlight>
                  <a:srgbClr val="FFFFFF"/>
                </a:highlight>
                <a:latin typeface="Verdana"/>
                <a:ea typeface="Verdana"/>
                <a:cs typeface="Verdana"/>
                <a:sym typeface="Verdana"/>
              </a:rPr>
              <a:t>         Floats:</a:t>
            </a:r>
            <a:endParaRPr sz="1150">
              <a:solidFill>
                <a:schemeClr val="dk1"/>
              </a:solidFill>
              <a:highlight>
                <a:srgbClr val="FFFFFF"/>
              </a:highlight>
              <a:latin typeface="Verdana"/>
              <a:ea typeface="Verdana"/>
              <a:cs typeface="Verdana"/>
              <a:sym typeface="Verdana"/>
            </a:endParaRPr>
          </a:p>
          <a:p>
            <a:pPr marL="0" marR="0" lvl="0" indent="0" algn="l" rtl="0">
              <a:lnSpc>
                <a:spcPct val="80000"/>
              </a:lnSpc>
              <a:spcBef>
                <a:spcPts val="1100"/>
              </a:spcBef>
              <a:spcAft>
                <a:spcPts val="0"/>
              </a:spcAft>
              <a:buNone/>
            </a:pPr>
            <a:endParaRPr sz="2400">
              <a:solidFill>
                <a:schemeClr val="dk1"/>
              </a:solidFill>
            </a:endParaRPr>
          </a:p>
        </p:txBody>
      </p:sp>
      <p:pic>
        <p:nvPicPr>
          <p:cNvPr id="244" name="Google Shape;244;p29"/>
          <p:cNvPicPr preferRelativeResize="0"/>
          <p:nvPr/>
        </p:nvPicPr>
        <p:blipFill rotWithShape="1">
          <a:blip r:embed="rId3">
            <a:alphaModFix/>
          </a:blip>
          <a:srcRect l="16308" t="67445" r="56591" b="21355"/>
          <a:stretch/>
        </p:blipFill>
        <p:spPr>
          <a:xfrm>
            <a:off x="2175350" y="5383875"/>
            <a:ext cx="3474427" cy="807578"/>
          </a:xfrm>
          <a:prstGeom prst="rect">
            <a:avLst/>
          </a:prstGeom>
          <a:noFill/>
          <a:ln>
            <a:noFill/>
          </a:ln>
        </p:spPr>
      </p:pic>
      <p:pic>
        <p:nvPicPr>
          <p:cNvPr id="245" name="Google Shape;245;p29"/>
          <p:cNvPicPr preferRelativeResize="0"/>
          <p:nvPr/>
        </p:nvPicPr>
        <p:blipFill rotWithShape="1">
          <a:blip r:embed="rId3">
            <a:alphaModFix/>
          </a:blip>
          <a:srcRect l="16694" t="33752" r="64702" b="57913"/>
          <a:stretch/>
        </p:blipFill>
        <p:spPr>
          <a:xfrm>
            <a:off x="2175350" y="4209425"/>
            <a:ext cx="3474427" cy="8754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0"/>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sz="3150">
              <a:highlight>
                <a:srgbClr val="FFFFFF"/>
              </a:highlight>
              <a:latin typeface="Arial"/>
              <a:ea typeface="Arial"/>
              <a:cs typeface="Arial"/>
              <a:sym typeface="Arial"/>
            </a:endParaRPr>
          </a:p>
        </p:txBody>
      </p:sp>
      <p:sp>
        <p:nvSpPr>
          <p:cNvPr id="251" name="Google Shape;251;p30"/>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52" name="Google Shape;252;p30"/>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18</a:t>
            </a:fld>
            <a:endParaRPr/>
          </a:p>
        </p:txBody>
      </p:sp>
      <p:sp>
        <p:nvSpPr>
          <p:cNvPr id="253" name="Google Shape;253;p30"/>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2700">
                <a:solidFill>
                  <a:schemeClr val="dk1"/>
                </a:solidFill>
                <a:highlight>
                  <a:srgbClr val="FFFFFF"/>
                </a:highlight>
              </a:rPr>
              <a:t>String Literals</a:t>
            </a:r>
            <a:endParaRPr sz="2700">
              <a:solidFill>
                <a:schemeClr val="dk1"/>
              </a:solidFill>
              <a:highlight>
                <a:srgbClr val="FFFFFF"/>
              </a:highlight>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String literals in python are surrounded by either single quotation marks, or double quotation marks.</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500">
                <a:solidFill>
                  <a:srgbClr val="DC143C"/>
                </a:solidFill>
                <a:highlight>
                  <a:srgbClr val="F1F1F1"/>
                </a:highlight>
                <a:latin typeface="Courier New"/>
                <a:ea typeface="Courier New"/>
                <a:cs typeface="Courier New"/>
                <a:sym typeface="Courier New"/>
              </a:rPr>
              <a:t>'hello'</a:t>
            </a:r>
            <a:r>
              <a:rPr lang="en-IN" sz="1450">
                <a:solidFill>
                  <a:schemeClr val="dk1"/>
                </a:solidFill>
                <a:highlight>
                  <a:srgbClr val="FFFFFF"/>
                </a:highlight>
                <a:latin typeface="Verdana"/>
                <a:ea typeface="Verdana"/>
                <a:cs typeface="Verdana"/>
                <a:sym typeface="Verdana"/>
              </a:rPr>
              <a:t> is the same as </a:t>
            </a:r>
            <a:r>
              <a:rPr lang="en-IN" sz="1500">
                <a:solidFill>
                  <a:srgbClr val="DC143C"/>
                </a:solidFill>
                <a:highlight>
                  <a:srgbClr val="F1F1F1"/>
                </a:highlight>
                <a:latin typeface="Courier New"/>
                <a:ea typeface="Courier New"/>
                <a:cs typeface="Courier New"/>
                <a:sym typeface="Courier New"/>
              </a:rPr>
              <a:t>"hello"</a:t>
            </a:r>
            <a:r>
              <a:rPr lang="en-IN" sz="1450">
                <a:solidFill>
                  <a:schemeClr val="dk1"/>
                </a:solidFill>
                <a:highlight>
                  <a:srgbClr val="FFFFFF"/>
                </a:highlight>
                <a:latin typeface="Verdana"/>
                <a:ea typeface="Verdana"/>
                <a:cs typeface="Verdana"/>
                <a:sym typeface="Verdana"/>
              </a:rPr>
              <a:t>.</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You can display a string literal with the </a:t>
            </a:r>
            <a:r>
              <a:rPr lang="en-IN" sz="1500">
                <a:solidFill>
                  <a:srgbClr val="DC143C"/>
                </a:solidFill>
                <a:highlight>
                  <a:srgbClr val="F1F1F1"/>
                </a:highlight>
                <a:latin typeface="Courier New"/>
                <a:ea typeface="Courier New"/>
                <a:cs typeface="Courier New"/>
                <a:sym typeface="Courier New"/>
              </a:rPr>
              <a:t>print()</a:t>
            </a:r>
            <a:r>
              <a:rPr lang="en-IN" sz="1450">
                <a:solidFill>
                  <a:schemeClr val="dk1"/>
                </a:solidFill>
                <a:highlight>
                  <a:srgbClr val="FFFFFF"/>
                </a:highlight>
                <a:latin typeface="Verdana"/>
                <a:ea typeface="Verdana"/>
                <a:cs typeface="Verdana"/>
                <a:sym typeface="Verdana"/>
              </a:rPr>
              <a:t> function.</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2500">
                <a:solidFill>
                  <a:schemeClr val="dk1"/>
                </a:solidFill>
                <a:highlight>
                  <a:srgbClr val="FFFFFF"/>
                </a:highlight>
              </a:rPr>
              <a:t>Assign String to a Variable</a:t>
            </a:r>
            <a:endParaRPr sz="2500">
              <a:solidFill>
                <a:schemeClr val="dk1"/>
              </a:solidFill>
              <a:highlight>
                <a:srgbClr val="FFFFFF"/>
              </a:highlight>
            </a:endParaRPr>
          </a:p>
          <a:p>
            <a:pPr marL="0" lvl="0" indent="0" algn="l" rtl="0">
              <a:lnSpc>
                <a:spcPct val="115000"/>
              </a:lnSpc>
              <a:spcBef>
                <a:spcPts val="1400"/>
              </a:spcBef>
              <a:spcAft>
                <a:spcPts val="0"/>
              </a:spcAft>
              <a:buNone/>
            </a:pPr>
            <a:r>
              <a:rPr lang="en-IN" sz="1250">
                <a:solidFill>
                  <a:schemeClr val="dk1"/>
                </a:solidFill>
                <a:highlight>
                  <a:srgbClr val="FFFFFF"/>
                </a:highlight>
                <a:latin typeface="Verdana"/>
                <a:ea typeface="Verdana"/>
                <a:cs typeface="Verdana"/>
                <a:sym typeface="Verdana"/>
              </a:rPr>
              <a:t>Assigning a string to a variable is done with the variable name followed by an equal sign and the string:</a:t>
            </a:r>
            <a:endParaRPr sz="12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endParaRPr sz="15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endParaRPr sz="27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pic>
        <p:nvPicPr>
          <p:cNvPr id="254" name="Google Shape;254;p30"/>
          <p:cNvPicPr preferRelativeResize="0"/>
          <p:nvPr/>
        </p:nvPicPr>
        <p:blipFill rotWithShape="1">
          <a:blip r:embed="rId3">
            <a:alphaModFix/>
          </a:blip>
          <a:srcRect l="16604" t="49738" r="69333" b="43862"/>
          <a:stretch/>
        </p:blipFill>
        <p:spPr>
          <a:xfrm>
            <a:off x="2632913" y="4389225"/>
            <a:ext cx="3725774" cy="95354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1"/>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260" name="Google Shape;260;p31"/>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61" name="Google Shape;261;p31"/>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19</a:t>
            </a:fld>
            <a:endParaRPr/>
          </a:p>
        </p:txBody>
      </p:sp>
      <p:sp>
        <p:nvSpPr>
          <p:cNvPr id="262" name="Google Shape;262;p31"/>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2600">
                <a:solidFill>
                  <a:schemeClr val="dk1"/>
                </a:solidFill>
                <a:highlight>
                  <a:srgbClr val="FFFFFF"/>
                </a:highlight>
              </a:rPr>
              <a:t>Multiline Strings</a:t>
            </a:r>
            <a:endParaRPr sz="2600">
              <a:solidFill>
                <a:schemeClr val="dk1"/>
              </a:solidFill>
              <a:highlight>
                <a:srgbClr val="FFFFFF"/>
              </a:highlight>
            </a:endParaRPr>
          </a:p>
          <a:p>
            <a:pPr marL="0" lvl="0" indent="0" algn="l" rtl="0">
              <a:lnSpc>
                <a:spcPct val="115000"/>
              </a:lnSpc>
              <a:spcBef>
                <a:spcPts val="1400"/>
              </a:spcBef>
              <a:spcAft>
                <a:spcPts val="0"/>
              </a:spcAft>
              <a:buNone/>
            </a:pPr>
            <a:r>
              <a:rPr lang="en-IN" sz="1350">
                <a:solidFill>
                  <a:schemeClr val="dk1"/>
                </a:solidFill>
                <a:highlight>
                  <a:srgbClr val="FFFFFF"/>
                </a:highlight>
                <a:latin typeface="Verdana"/>
                <a:ea typeface="Verdana"/>
                <a:cs typeface="Verdana"/>
                <a:sym typeface="Verdana"/>
              </a:rPr>
              <a:t>You can assign a multiline string to a variable by using three quotes:</a:t>
            </a:r>
            <a:endParaRPr sz="13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endParaRPr sz="2600">
              <a:solidFill>
                <a:schemeClr val="dk1"/>
              </a:solidFill>
              <a:highlight>
                <a:srgbClr val="FFFFFF"/>
              </a:highlight>
            </a:endParaRPr>
          </a:p>
          <a:p>
            <a:pPr marL="0" lvl="0" indent="0" algn="l" rtl="0">
              <a:lnSpc>
                <a:spcPct val="115000"/>
              </a:lnSpc>
              <a:spcBef>
                <a:spcPts val="800"/>
              </a:spcBef>
              <a:spcAft>
                <a:spcPts val="0"/>
              </a:spcAft>
              <a:buNone/>
            </a:pPr>
            <a:endParaRPr sz="2600">
              <a:solidFill>
                <a:schemeClr val="dk1"/>
              </a:solidFill>
              <a:highlight>
                <a:srgbClr val="FFFFFF"/>
              </a:highlight>
            </a:endParaRPr>
          </a:p>
          <a:p>
            <a:pPr marL="0" lvl="0" indent="0" algn="l" rtl="0">
              <a:lnSpc>
                <a:spcPct val="115000"/>
              </a:lnSpc>
              <a:spcBef>
                <a:spcPts val="800"/>
              </a:spcBef>
              <a:spcAft>
                <a:spcPts val="0"/>
              </a:spcAft>
              <a:buNone/>
            </a:pPr>
            <a:endParaRPr sz="2600">
              <a:solidFill>
                <a:schemeClr val="dk1"/>
              </a:solidFill>
              <a:highlight>
                <a:srgbClr val="FFFFFF"/>
              </a:highlight>
            </a:endParaRPr>
          </a:p>
          <a:p>
            <a:pPr marL="0" lvl="0" indent="0" algn="l" rtl="0">
              <a:lnSpc>
                <a:spcPct val="115000"/>
              </a:lnSpc>
              <a:spcBef>
                <a:spcPts val="800"/>
              </a:spcBef>
              <a:spcAft>
                <a:spcPts val="0"/>
              </a:spcAft>
              <a:buNone/>
            </a:pPr>
            <a:r>
              <a:rPr lang="en-IN" sz="2700">
                <a:solidFill>
                  <a:schemeClr val="dk1"/>
                </a:solidFill>
                <a:highlight>
                  <a:srgbClr val="FFFFFF"/>
                </a:highlight>
              </a:rPr>
              <a:t>Strings are Arrays</a:t>
            </a:r>
            <a:endParaRPr sz="2700">
              <a:solidFill>
                <a:schemeClr val="dk1"/>
              </a:solidFill>
              <a:highlight>
                <a:srgbClr val="FFFFFF"/>
              </a:highlight>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Like many other popular programming languages, strings in Python are arrays of bytes representing unicode characters.</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However, Python does not have a character data type, a single character is simply a string with a length of 1.</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Square brackets can be used to access elements of the string.</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endParaRPr sz="26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pic>
        <p:nvPicPr>
          <p:cNvPr id="263" name="Google Shape;263;p31"/>
          <p:cNvPicPr preferRelativeResize="0"/>
          <p:nvPr/>
        </p:nvPicPr>
        <p:blipFill rotWithShape="1">
          <a:blip r:embed="rId3">
            <a:alphaModFix/>
          </a:blip>
          <a:srcRect l="16895" t="29428" r="57908" b="56509"/>
          <a:stretch/>
        </p:blipFill>
        <p:spPr>
          <a:xfrm>
            <a:off x="1905475" y="1982400"/>
            <a:ext cx="5333050" cy="16743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4"/>
          <p:cNvSpPr txBox="1">
            <a:spLocks noGrp="1"/>
          </p:cNvSpPr>
          <p:nvPr>
            <p:ph type="title"/>
          </p:nvPr>
        </p:nvSpPr>
        <p:spPr>
          <a:xfrm>
            <a:off x="1210945" y="200025"/>
            <a:ext cx="6867525" cy="487045"/>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Variables</a:t>
            </a:r>
            <a:endParaRPr/>
          </a:p>
        </p:txBody>
      </p:sp>
      <p:sp>
        <p:nvSpPr>
          <p:cNvPr id="105" name="Google Shape;105;p14"/>
          <p:cNvSpPr txBox="1">
            <a:spLocks noGrp="1"/>
          </p:cNvSpPr>
          <p:nvPr>
            <p:ph type="dt" idx="10"/>
          </p:nvPr>
        </p:nvSpPr>
        <p:spPr>
          <a:xfrm>
            <a:off x="7092280" y="6528816"/>
            <a:ext cx="2051720" cy="32918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06" name="Google Shape;106;p14"/>
          <p:cNvSpPr txBox="1">
            <a:spLocks noGrp="1"/>
          </p:cNvSpPr>
          <p:nvPr>
            <p:ph type="sldNum" idx="12"/>
          </p:nvPr>
        </p:nvSpPr>
        <p:spPr>
          <a:xfrm>
            <a:off x="4572000" y="6490456"/>
            <a:ext cx="533400" cy="3651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a:t>
            </a:fld>
            <a:endParaRPr/>
          </a:p>
        </p:txBody>
      </p:sp>
      <p:sp>
        <p:nvSpPr>
          <p:cNvPr id="107" name="Google Shape;107;p14"/>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2400">
                <a:solidFill>
                  <a:schemeClr val="dk1"/>
                </a:solidFill>
                <a:highlight>
                  <a:srgbClr val="FFFFFF"/>
                </a:highlight>
              </a:rPr>
              <a:t>Creating Variables</a:t>
            </a:r>
            <a:endParaRPr sz="24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2400">
                <a:solidFill>
                  <a:schemeClr val="dk1"/>
                </a:solidFill>
                <a:highlight>
                  <a:srgbClr val="FFFFFF"/>
                </a:highlight>
                <a:latin typeface="Verdana"/>
                <a:ea typeface="Verdana"/>
                <a:cs typeface="Verdana"/>
                <a:sym typeface="Verdana"/>
              </a:rPr>
              <a:t>Variables are containers for storing data values. Unlike other programming languages, Python has no command for declaring a variable.A variable is created the moment you first assign a value to it.</a:t>
            </a:r>
            <a:endParaRPr sz="2960">
              <a:solidFill>
                <a:schemeClr val="dk1"/>
              </a:solidFill>
              <a:latin typeface="Arial"/>
              <a:ea typeface="Arial"/>
              <a:cs typeface="Arial"/>
              <a:sym typeface="Arial"/>
            </a:endParaRPr>
          </a:p>
          <a:p>
            <a:pPr marL="0" marR="0" lvl="0" indent="0" algn="l" rtl="0">
              <a:lnSpc>
                <a:spcPct val="80000"/>
              </a:lnSpc>
              <a:spcBef>
                <a:spcPts val="1400"/>
              </a:spcBef>
              <a:spcAft>
                <a:spcPts val="0"/>
              </a:spcAft>
              <a:buNone/>
            </a:pPr>
            <a:endParaRPr sz="2960">
              <a:solidFill>
                <a:schemeClr val="dk1"/>
              </a:solidFill>
            </a:endParaRPr>
          </a:p>
          <a:p>
            <a:pPr marL="0" marR="0" lvl="0" indent="0" algn="l" rtl="0">
              <a:lnSpc>
                <a:spcPct val="80000"/>
              </a:lnSpc>
              <a:spcBef>
                <a:spcPts val="592"/>
              </a:spcBef>
              <a:spcAft>
                <a:spcPts val="0"/>
              </a:spcAft>
              <a:buNone/>
            </a:pPr>
            <a:endParaRPr sz="2960">
              <a:solidFill>
                <a:schemeClr val="dk1"/>
              </a:solidFill>
            </a:endParaRPr>
          </a:p>
          <a:p>
            <a:pPr marL="0" marR="0" lvl="0" indent="0" algn="l" rtl="0">
              <a:lnSpc>
                <a:spcPct val="80000"/>
              </a:lnSpc>
              <a:spcBef>
                <a:spcPts val="592"/>
              </a:spcBef>
              <a:spcAft>
                <a:spcPts val="0"/>
              </a:spcAft>
              <a:buNone/>
            </a:pPr>
            <a:endParaRPr sz="2960">
              <a:solidFill>
                <a:schemeClr val="dk1"/>
              </a:solidFill>
            </a:endParaRPr>
          </a:p>
          <a:p>
            <a:pPr marL="0" marR="0" lvl="0" indent="0" algn="l" rtl="0">
              <a:lnSpc>
                <a:spcPct val="80000"/>
              </a:lnSpc>
              <a:spcBef>
                <a:spcPts val="592"/>
              </a:spcBef>
              <a:spcAft>
                <a:spcPts val="0"/>
              </a:spcAft>
              <a:buNone/>
            </a:pPr>
            <a:endParaRPr sz="2960">
              <a:solidFill>
                <a:schemeClr val="dk1"/>
              </a:solidFill>
            </a:endParaRPr>
          </a:p>
          <a:p>
            <a:pPr marL="0" marR="0" lvl="0" indent="0" algn="l" rtl="0">
              <a:lnSpc>
                <a:spcPct val="80000"/>
              </a:lnSpc>
              <a:spcBef>
                <a:spcPts val="592"/>
              </a:spcBef>
              <a:spcAft>
                <a:spcPts val="0"/>
              </a:spcAft>
              <a:buNone/>
            </a:pPr>
            <a:r>
              <a:rPr lang="en-IN" sz="2400">
                <a:solidFill>
                  <a:schemeClr val="dk1"/>
                </a:solidFill>
                <a:highlight>
                  <a:srgbClr val="FFFFFF"/>
                </a:highlight>
                <a:latin typeface="Verdana"/>
                <a:ea typeface="Verdana"/>
                <a:cs typeface="Verdana"/>
                <a:sym typeface="Verdana"/>
              </a:rPr>
              <a:t>Variables do not need to be declared with any particular type and can even change type after they have been set.</a:t>
            </a:r>
            <a:endParaRPr sz="2400">
              <a:solidFill>
                <a:schemeClr val="dk1"/>
              </a:solidFill>
            </a:endParaRPr>
          </a:p>
        </p:txBody>
      </p:sp>
      <p:pic>
        <p:nvPicPr>
          <p:cNvPr id="108" name="Google Shape;108;p14"/>
          <p:cNvPicPr preferRelativeResize="0"/>
          <p:nvPr/>
        </p:nvPicPr>
        <p:blipFill rotWithShape="1">
          <a:blip r:embed="rId3">
            <a:alphaModFix/>
          </a:blip>
          <a:srcRect l="16403" t="37067" r="73846" b="51465"/>
          <a:stretch/>
        </p:blipFill>
        <p:spPr>
          <a:xfrm>
            <a:off x="1068300" y="3384650"/>
            <a:ext cx="2051726" cy="135731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2"/>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269" name="Google Shape;269;p32"/>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70" name="Google Shape;270;p32"/>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20</a:t>
            </a:fld>
            <a:endParaRPr/>
          </a:p>
        </p:txBody>
      </p:sp>
      <p:sp>
        <p:nvSpPr>
          <p:cNvPr id="271" name="Google Shape;271;p32"/>
          <p:cNvSpPr txBox="1"/>
          <p:nvPr/>
        </p:nvSpPr>
        <p:spPr>
          <a:xfrm>
            <a:off x="652150" y="830450"/>
            <a:ext cx="8181600" cy="56985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100"/>
              </a:spcBef>
              <a:spcAft>
                <a:spcPts val="0"/>
              </a:spcAft>
              <a:buNone/>
            </a:pPr>
            <a:r>
              <a:rPr lang="en-IN" sz="1950">
                <a:solidFill>
                  <a:schemeClr val="dk1"/>
                </a:solidFill>
                <a:latin typeface="Verdana"/>
                <a:ea typeface="Verdana"/>
                <a:cs typeface="Verdana"/>
                <a:sym typeface="Verdana"/>
              </a:rPr>
              <a:t>Get the character at position 1 (remember that the first character has the position 0):</a:t>
            </a:r>
            <a:endParaRPr sz="19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950">
                <a:solidFill>
                  <a:schemeClr val="dk1"/>
                </a:solidFill>
                <a:highlight>
                  <a:srgbClr val="FFFFFF"/>
                </a:highlight>
                <a:latin typeface="Courier New"/>
                <a:ea typeface="Courier New"/>
                <a:cs typeface="Courier New"/>
                <a:sym typeface="Courier New"/>
              </a:rPr>
              <a:t>a = </a:t>
            </a:r>
            <a:r>
              <a:rPr lang="en-IN" sz="1950">
                <a:solidFill>
                  <a:srgbClr val="A52A2A"/>
                </a:solidFill>
                <a:highlight>
                  <a:srgbClr val="FFFFFF"/>
                </a:highlight>
                <a:latin typeface="Courier New"/>
                <a:ea typeface="Courier New"/>
                <a:cs typeface="Courier New"/>
                <a:sym typeface="Courier New"/>
              </a:rPr>
              <a:t>"Hello, World!"</a:t>
            </a:r>
            <a:endParaRPr sz="19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950">
                <a:solidFill>
                  <a:srgbClr val="0000CD"/>
                </a:solidFill>
                <a:highlight>
                  <a:srgbClr val="FFFFFF"/>
                </a:highlight>
                <a:latin typeface="Courier New"/>
                <a:ea typeface="Courier New"/>
                <a:cs typeface="Courier New"/>
                <a:sym typeface="Courier New"/>
              </a:rPr>
              <a:t>print</a:t>
            </a:r>
            <a:r>
              <a:rPr lang="en-IN" sz="1950">
                <a:solidFill>
                  <a:schemeClr val="dk1"/>
                </a:solidFill>
                <a:highlight>
                  <a:srgbClr val="FFFFFF"/>
                </a:highlight>
                <a:latin typeface="Courier New"/>
                <a:ea typeface="Courier New"/>
                <a:cs typeface="Courier New"/>
                <a:sym typeface="Courier New"/>
              </a:rPr>
              <a:t>(a[</a:t>
            </a:r>
            <a:r>
              <a:rPr lang="en-IN" sz="1950">
                <a:solidFill>
                  <a:srgbClr val="FF0000"/>
                </a:solidFill>
                <a:highlight>
                  <a:srgbClr val="FFFFFF"/>
                </a:highlight>
                <a:latin typeface="Courier New"/>
                <a:ea typeface="Courier New"/>
                <a:cs typeface="Courier New"/>
                <a:sym typeface="Courier New"/>
              </a:rPr>
              <a:t>1</a:t>
            </a:r>
            <a:r>
              <a:rPr lang="en-IN" sz="1950">
                <a:solidFill>
                  <a:schemeClr val="dk1"/>
                </a:solidFill>
                <a:highlight>
                  <a:srgbClr val="FFFFFF"/>
                </a:highlight>
                <a:latin typeface="Courier New"/>
                <a:ea typeface="Courier New"/>
                <a:cs typeface="Courier New"/>
                <a:sym typeface="Courier New"/>
              </a:rPr>
              <a:t>])</a:t>
            </a:r>
            <a:endParaRPr sz="19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endParaRPr sz="19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None/>
            </a:pPr>
            <a:r>
              <a:rPr lang="en-IN" sz="2900">
                <a:solidFill>
                  <a:schemeClr val="dk1"/>
                </a:solidFill>
                <a:highlight>
                  <a:srgbClr val="FFFFFF"/>
                </a:highlight>
              </a:rPr>
              <a:t>Slicing</a:t>
            </a:r>
            <a:endParaRPr sz="2900">
              <a:solidFill>
                <a:schemeClr val="dk1"/>
              </a:solidFill>
              <a:highlight>
                <a:srgbClr val="FFFFFF"/>
              </a:highlight>
            </a:endParaRPr>
          </a:p>
          <a:p>
            <a:pPr marL="0" lvl="0" indent="0" algn="l" rtl="0">
              <a:lnSpc>
                <a:spcPct val="115000"/>
              </a:lnSpc>
              <a:spcBef>
                <a:spcPts val="1400"/>
              </a:spcBef>
              <a:spcAft>
                <a:spcPts val="0"/>
              </a:spcAft>
              <a:buNone/>
            </a:pPr>
            <a:r>
              <a:rPr lang="en-IN" sz="1650">
                <a:solidFill>
                  <a:schemeClr val="dk1"/>
                </a:solidFill>
                <a:highlight>
                  <a:srgbClr val="FFFFFF"/>
                </a:highlight>
                <a:latin typeface="Verdana"/>
                <a:ea typeface="Verdana"/>
                <a:cs typeface="Verdana"/>
                <a:sym typeface="Verdana"/>
              </a:rPr>
              <a:t>You can return a range of characters by using the slice syntax.</a:t>
            </a:r>
            <a:endParaRPr sz="16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650">
                <a:solidFill>
                  <a:schemeClr val="dk1"/>
                </a:solidFill>
                <a:highlight>
                  <a:srgbClr val="FFFFFF"/>
                </a:highlight>
                <a:latin typeface="Verdana"/>
                <a:ea typeface="Verdana"/>
                <a:cs typeface="Verdana"/>
                <a:sym typeface="Verdana"/>
              </a:rPr>
              <a:t>Specify the start index and the end index, separated by a colon, to return a part of the string.</a:t>
            </a:r>
            <a:endParaRPr sz="16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650">
                <a:solidFill>
                  <a:schemeClr val="dk1"/>
                </a:solidFill>
                <a:latin typeface="Verdana"/>
                <a:ea typeface="Verdana"/>
                <a:cs typeface="Verdana"/>
                <a:sym typeface="Verdana"/>
              </a:rPr>
              <a:t>Get the characters from position 2 to position 5 (not included):</a:t>
            </a:r>
            <a:endParaRPr sz="16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650">
                <a:solidFill>
                  <a:schemeClr val="dk1"/>
                </a:solidFill>
                <a:highlight>
                  <a:srgbClr val="FFFFFF"/>
                </a:highlight>
                <a:latin typeface="Courier New"/>
                <a:ea typeface="Courier New"/>
                <a:cs typeface="Courier New"/>
                <a:sym typeface="Courier New"/>
              </a:rPr>
              <a:t>b = </a:t>
            </a:r>
            <a:r>
              <a:rPr lang="en-IN" sz="1650">
                <a:solidFill>
                  <a:srgbClr val="A52A2A"/>
                </a:solidFill>
                <a:highlight>
                  <a:srgbClr val="FFFFFF"/>
                </a:highlight>
                <a:latin typeface="Courier New"/>
                <a:ea typeface="Courier New"/>
                <a:cs typeface="Courier New"/>
                <a:sym typeface="Courier New"/>
              </a:rPr>
              <a:t>"Hello, World!"</a:t>
            </a:r>
            <a:endParaRPr sz="16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650">
                <a:solidFill>
                  <a:srgbClr val="0000CD"/>
                </a:solidFill>
                <a:highlight>
                  <a:srgbClr val="FFFFFF"/>
                </a:highlight>
                <a:latin typeface="Courier New"/>
                <a:ea typeface="Courier New"/>
                <a:cs typeface="Courier New"/>
                <a:sym typeface="Courier New"/>
              </a:rPr>
              <a:t>print</a:t>
            </a:r>
            <a:r>
              <a:rPr lang="en-IN" sz="1650">
                <a:solidFill>
                  <a:schemeClr val="dk1"/>
                </a:solidFill>
                <a:highlight>
                  <a:srgbClr val="FFFFFF"/>
                </a:highlight>
                <a:latin typeface="Courier New"/>
                <a:ea typeface="Courier New"/>
                <a:cs typeface="Courier New"/>
                <a:sym typeface="Courier New"/>
              </a:rPr>
              <a:t>(b[</a:t>
            </a:r>
            <a:r>
              <a:rPr lang="en-IN" sz="1650">
                <a:solidFill>
                  <a:srgbClr val="FF0000"/>
                </a:solidFill>
                <a:highlight>
                  <a:srgbClr val="FFFFFF"/>
                </a:highlight>
                <a:latin typeface="Courier New"/>
                <a:ea typeface="Courier New"/>
                <a:cs typeface="Courier New"/>
                <a:sym typeface="Courier New"/>
              </a:rPr>
              <a:t>2</a:t>
            </a:r>
            <a:r>
              <a:rPr lang="en-IN" sz="1650">
                <a:solidFill>
                  <a:schemeClr val="dk1"/>
                </a:solidFill>
                <a:highlight>
                  <a:srgbClr val="FFFFFF"/>
                </a:highlight>
                <a:latin typeface="Courier New"/>
                <a:ea typeface="Courier New"/>
                <a:cs typeface="Courier New"/>
                <a:sym typeface="Courier New"/>
              </a:rPr>
              <a:t>:</a:t>
            </a:r>
            <a:r>
              <a:rPr lang="en-IN" sz="1650">
                <a:solidFill>
                  <a:srgbClr val="FF0000"/>
                </a:solidFill>
                <a:highlight>
                  <a:srgbClr val="FFFFFF"/>
                </a:highlight>
                <a:latin typeface="Courier New"/>
                <a:ea typeface="Courier New"/>
                <a:cs typeface="Courier New"/>
                <a:sym typeface="Courier New"/>
              </a:rPr>
              <a:t>5</a:t>
            </a:r>
            <a:r>
              <a:rPr lang="en-IN" sz="1650">
                <a:solidFill>
                  <a:schemeClr val="dk1"/>
                </a:solidFill>
                <a:highlight>
                  <a:srgbClr val="FFFFFF"/>
                </a:highlight>
                <a:latin typeface="Courier New"/>
                <a:ea typeface="Courier New"/>
                <a:cs typeface="Courier New"/>
                <a:sym typeface="Courier New"/>
              </a:rPr>
              <a:t>])</a:t>
            </a:r>
            <a:endParaRPr sz="16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None/>
            </a:pPr>
            <a:endParaRPr sz="29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3"/>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277" name="Google Shape;277;p33"/>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78" name="Google Shape;278;p33"/>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21</a:t>
            </a:fld>
            <a:endParaRPr/>
          </a:p>
        </p:txBody>
      </p:sp>
      <p:sp>
        <p:nvSpPr>
          <p:cNvPr id="279" name="Google Shape;279;p33"/>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2800">
                <a:solidFill>
                  <a:schemeClr val="dk1"/>
                </a:solidFill>
                <a:highlight>
                  <a:srgbClr val="FFFFFF"/>
                </a:highlight>
              </a:rPr>
              <a:t>Negative Indexing</a:t>
            </a:r>
            <a:endParaRPr sz="2800">
              <a:solidFill>
                <a:schemeClr val="dk1"/>
              </a:solidFill>
              <a:highlight>
                <a:srgbClr val="FFFFFF"/>
              </a:highlight>
            </a:endParaRPr>
          </a:p>
          <a:p>
            <a:pPr marL="0" lvl="0" indent="0" algn="l" rtl="0">
              <a:lnSpc>
                <a:spcPct val="115000"/>
              </a:lnSpc>
              <a:spcBef>
                <a:spcPts val="800"/>
              </a:spcBef>
              <a:spcAft>
                <a:spcPts val="0"/>
              </a:spcAft>
              <a:buNone/>
            </a:pPr>
            <a:r>
              <a:rPr lang="en-IN" sz="1550">
                <a:solidFill>
                  <a:schemeClr val="dk1"/>
                </a:solidFill>
                <a:highlight>
                  <a:srgbClr val="FFFFFF"/>
                </a:highlight>
                <a:latin typeface="Verdana"/>
                <a:ea typeface="Verdana"/>
                <a:cs typeface="Verdana"/>
                <a:sym typeface="Verdana"/>
              </a:rPr>
              <a:t>Use negative indexes to start the slice from the end of the string:</a:t>
            </a:r>
            <a:endParaRPr sz="2200">
              <a:solidFill>
                <a:schemeClr val="dk1"/>
              </a:solidFill>
              <a:highlight>
                <a:srgbClr val="F1F1F1"/>
              </a:highlight>
            </a:endParaRPr>
          </a:p>
          <a:p>
            <a:pPr marL="0" lvl="0" indent="0" algn="l" rtl="0">
              <a:lnSpc>
                <a:spcPct val="115000"/>
              </a:lnSpc>
              <a:spcBef>
                <a:spcPts val="0"/>
              </a:spcBef>
              <a:spcAft>
                <a:spcPts val="0"/>
              </a:spcAft>
              <a:buNone/>
            </a:pPr>
            <a:r>
              <a:rPr lang="en-IN" sz="1550">
                <a:solidFill>
                  <a:schemeClr val="dk1"/>
                </a:solidFill>
                <a:highlight>
                  <a:srgbClr val="F1F1F1"/>
                </a:highlight>
                <a:latin typeface="Verdana"/>
                <a:ea typeface="Verdana"/>
                <a:cs typeface="Verdana"/>
                <a:sym typeface="Verdana"/>
              </a:rPr>
              <a:t>Get the characters from position 5 to position 1 (not included), starting the count from the end of the string:</a:t>
            </a:r>
            <a:endParaRPr sz="1550">
              <a:solidFill>
                <a:schemeClr val="dk1"/>
              </a:solidFill>
              <a:highlight>
                <a:srgbClr val="F1F1F1"/>
              </a:highlight>
              <a:latin typeface="Verdana"/>
              <a:ea typeface="Verdana"/>
              <a:cs typeface="Verdana"/>
              <a:sym typeface="Verdana"/>
            </a:endParaRPr>
          </a:p>
          <a:p>
            <a:pPr marL="114300" marR="114300" lvl="0" indent="0" algn="l" rtl="0">
              <a:lnSpc>
                <a:spcPct val="115000"/>
              </a:lnSpc>
              <a:spcBef>
                <a:spcPts val="1800"/>
              </a:spcBef>
              <a:spcAft>
                <a:spcPts val="0"/>
              </a:spcAft>
              <a:buNone/>
            </a:pPr>
            <a:r>
              <a:rPr lang="en-IN" sz="1550">
                <a:solidFill>
                  <a:schemeClr val="dk1"/>
                </a:solidFill>
                <a:highlight>
                  <a:srgbClr val="FFFFFF"/>
                </a:highlight>
                <a:latin typeface="Courier New"/>
                <a:ea typeface="Courier New"/>
                <a:cs typeface="Courier New"/>
                <a:sym typeface="Courier New"/>
              </a:rPr>
              <a:t>b = </a:t>
            </a:r>
            <a:r>
              <a:rPr lang="en-IN" sz="1550">
                <a:solidFill>
                  <a:srgbClr val="A52A2A"/>
                </a:solidFill>
                <a:highlight>
                  <a:srgbClr val="FFFFFF"/>
                </a:highlight>
                <a:latin typeface="Courier New"/>
                <a:ea typeface="Courier New"/>
                <a:cs typeface="Courier New"/>
                <a:sym typeface="Courier New"/>
              </a:rPr>
              <a:t>"Hello, World!"</a:t>
            </a:r>
            <a:endParaRPr sz="15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550">
                <a:solidFill>
                  <a:srgbClr val="0000CD"/>
                </a:solidFill>
                <a:highlight>
                  <a:srgbClr val="FFFFFF"/>
                </a:highlight>
                <a:latin typeface="Courier New"/>
                <a:ea typeface="Courier New"/>
                <a:cs typeface="Courier New"/>
                <a:sym typeface="Courier New"/>
              </a:rPr>
              <a:t>print</a:t>
            </a:r>
            <a:r>
              <a:rPr lang="en-IN" sz="1550">
                <a:solidFill>
                  <a:schemeClr val="dk1"/>
                </a:solidFill>
                <a:highlight>
                  <a:srgbClr val="FFFFFF"/>
                </a:highlight>
                <a:latin typeface="Courier New"/>
                <a:ea typeface="Courier New"/>
                <a:cs typeface="Courier New"/>
                <a:sym typeface="Courier New"/>
              </a:rPr>
              <a:t>(b[-</a:t>
            </a:r>
            <a:r>
              <a:rPr lang="en-IN" sz="1550">
                <a:solidFill>
                  <a:srgbClr val="FF0000"/>
                </a:solidFill>
                <a:highlight>
                  <a:srgbClr val="FFFFFF"/>
                </a:highlight>
                <a:latin typeface="Courier New"/>
                <a:ea typeface="Courier New"/>
                <a:cs typeface="Courier New"/>
                <a:sym typeface="Courier New"/>
              </a:rPr>
              <a:t>5</a:t>
            </a:r>
            <a:r>
              <a:rPr lang="en-IN" sz="1550">
                <a:solidFill>
                  <a:schemeClr val="dk1"/>
                </a:solidFill>
                <a:highlight>
                  <a:srgbClr val="FFFFFF"/>
                </a:highlight>
                <a:latin typeface="Courier New"/>
                <a:ea typeface="Courier New"/>
                <a:cs typeface="Courier New"/>
                <a:sym typeface="Courier New"/>
              </a:rPr>
              <a:t>:-</a:t>
            </a:r>
            <a:r>
              <a:rPr lang="en-IN" sz="1550">
                <a:solidFill>
                  <a:srgbClr val="FF0000"/>
                </a:solidFill>
                <a:highlight>
                  <a:srgbClr val="FFFFFF"/>
                </a:highlight>
                <a:latin typeface="Courier New"/>
                <a:ea typeface="Courier New"/>
                <a:cs typeface="Courier New"/>
                <a:sym typeface="Courier New"/>
              </a:rPr>
              <a:t>2</a:t>
            </a:r>
            <a:r>
              <a:rPr lang="en-IN" sz="1550">
                <a:solidFill>
                  <a:schemeClr val="dk1"/>
                </a:solidFill>
                <a:highlight>
                  <a:srgbClr val="FFFFFF"/>
                </a:highlight>
                <a:latin typeface="Courier New"/>
                <a:ea typeface="Courier New"/>
                <a:cs typeface="Courier New"/>
                <a:sym typeface="Courier New"/>
              </a:rPr>
              <a:t>])</a:t>
            </a:r>
            <a:endParaRPr sz="15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endParaRPr sz="15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800"/>
              </a:spcBef>
              <a:spcAft>
                <a:spcPts val="0"/>
              </a:spcAft>
              <a:buNone/>
            </a:pPr>
            <a:r>
              <a:rPr lang="en-IN" sz="2700">
                <a:solidFill>
                  <a:schemeClr val="dk1"/>
                </a:solidFill>
                <a:highlight>
                  <a:srgbClr val="FFFFFF"/>
                </a:highlight>
              </a:rPr>
              <a:t>String Length</a:t>
            </a:r>
            <a:endParaRPr sz="2700">
              <a:solidFill>
                <a:schemeClr val="dk1"/>
              </a:solidFill>
              <a:highlight>
                <a:srgbClr val="FFFFFF"/>
              </a:highlight>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To get the length of a string, use the </a:t>
            </a:r>
            <a:r>
              <a:rPr lang="en-IN" sz="1500">
                <a:solidFill>
                  <a:srgbClr val="DC143C"/>
                </a:solidFill>
                <a:highlight>
                  <a:srgbClr val="F1F1F1"/>
                </a:highlight>
                <a:latin typeface="Courier New"/>
                <a:ea typeface="Courier New"/>
                <a:cs typeface="Courier New"/>
                <a:sym typeface="Courier New"/>
              </a:rPr>
              <a:t>len()</a:t>
            </a:r>
            <a:r>
              <a:rPr lang="en-IN" sz="1450">
                <a:solidFill>
                  <a:schemeClr val="dk1"/>
                </a:solidFill>
                <a:highlight>
                  <a:srgbClr val="FFFFFF"/>
                </a:highlight>
                <a:latin typeface="Verdana"/>
                <a:ea typeface="Verdana"/>
                <a:cs typeface="Verdana"/>
                <a:sym typeface="Verdana"/>
              </a:rPr>
              <a:t> function.</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450">
                <a:solidFill>
                  <a:schemeClr val="dk1"/>
                </a:solidFill>
                <a:latin typeface="Verdana"/>
                <a:ea typeface="Verdana"/>
                <a:cs typeface="Verdana"/>
                <a:sym typeface="Verdana"/>
              </a:rPr>
              <a:t>The </a:t>
            </a:r>
            <a:r>
              <a:rPr lang="en-IN" sz="1500">
                <a:solidFill>
                  <a:srgbClr val="DC143C"/>
                </a:solidFill>
                <a:highlight>
                  <a:srgbClr val="F1F1F1"/>
                </a:highlight>
                <a:latin typeface="Courier New"/>
                <a:ea typeface="Courier New"/>
                <a:cs typeface="Courier New"/>
                <a:sym typeface="Courier New"/>
              </a:rPr>
              <a:t>len()</a:t>
            </a:r>
            <a:r>
              <a:rPr lang="en-IN" sz="1450">
                <a:solidFill>
                  <a:schemeClr val="dk1"/>
                </a:solidFill>
                <a:latin typeface="Verdana"/>
                <a:ea typeface="Verdana"/>
                <a:cs typeface="Verdana"/>
                <a:sym typeface="Verdana"/>
              </a:rPr>
              <a:t> function returns the length of a string:</a:t>
            </a:r>
            <a:endParaRPr sz="14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450">
                <a:solidFill>
                  <a:schemeClr val="dk1"/>
                </a:solidFill>
                <a:highlight>
                  <a:srgbClr val="FFFFFF"/>
                </a:highlight>
                <a:latin typeface="Courier New"/>
                <a:ea typeface="Courier New"/>
                <a:cs typeface="Courier New"/>
                <a:sym typeface="Courier New"/>
              </a:rPr>
              <a:t>a = </a:t>
            </a:r>
            <a:r>
              <a:rPr lang="en-IN" sz="1450">
                <a:solidFill>
                  <a:srgbClr val="A52A2A"/>
                </a:solidFill>
                <a:highlight>
                  <a:srgbClr val="FFFFFF"/>
                </a:highlight>
                <a:latin typeface="Courier New"/>
                <a:ea typeface="Courier New"/>
                <a:cs typeface="Courier New"/>
                <a:sym typeface="Courier New"/>
              </a:rPr>
              <a:t>"Hello, World!"</a:t>
            </a:r>
            <a:endParaRPr sz="14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450">
                <a:solidFill>
                  <a:srgbClr val="0000CD"/>
                </a:solidFill>
                <a:highlight>
                  <a:srgbClr val="FFFFFF"/>
                </a:highlight>
                <a:latin typeface="Courier New"/>
                <a:ea typeface="Courier New"/>
                <a:cs typeface="Courier New"/>
                <a:sym typeface="Courier New"/>
              </a:rPr>
              <a:t>print</a:t>
            </a:r>
            <a:r>
              <a:rPr lang="en-IN" sz="1450">
                <a:solidFill>
                  <a:schemeClr val="dk1"/>
                </a:solidFill>
                <a:highlight>
                  <a:srgbClr val="FFFFFF"/>
                </a:highlight>
                <a:latin typeface="Courier New"/>
                <a:ea typeface="Courier New"/>
                <a:cs typeface="Courier New"/>
                <a:sym typeface="Courier New"/>
              </a:rPr>
              <a:t>(</a:t>
            </a:r>
            <a:r>
              <a:rPr lang="en-IN" sz="1450">
                <a:solidFill>
                  <a:srgbClr val="0000CD"/>
                </a:solidFill>
                <a:highlight>
                  <a:srgbClr val="FFFFFF"/>
                </a:highlight>
                <a:latin typeface="Courier New"/>
                <a:ea typeface="Courier New"/>
                <a:cs typeface="Courier New"/>
                <a:sym typeface="Courier New"/>
              </a:rPr>
              <a:t>len</a:t>
            </a:r>
            <a:r>
              <a:rPr lang="en-IN" sz="1450">
                <a:solidFill>
                  <a:schemeClr val="dk1"/>
                </a:solidFill>
                <a:highlight>
                  <a:srgbClr val="FFFFFF"/>
                </a:highlight>
                <a:latin typeface="Courier New"/>
                <a:ea typeface="Courier New"/>
                <a:cs typeface="Courier New"/>
                <a:sym typeface="Courier New"/>
              </a:rPr>
              <a:t>(a))</a:t>
            </a:r>
            <a:endParaRPr sz="1450">
              <a:solidFill>
                <a:schemeClr val="dk1"/>
              </a:solidFill>
              <a:highlight>
                <a:srgbClr val="FFFFFF"/>
              </a:highlight>
              <a:latin typeface="Courier New"/>
              <a:ea typeface="Courier New"/>
              <a:cs typeface="Courier New"/>
              <a:sym typeface="Courier New"/>
            </a:endParaRPr>
          </a:p>
          <a:p>
            <a:pPr marL="0" marR="114300" lvl="0" indent="0" algn="l" rtl="0">
              <a:lnSpc>
                <a:spcPct val="115000"/>
              </a:lnSpc>
              <a:spcBef>
                <a:spcPts val="1800"/>
              </a:spcBef>
              <a:spcAft>
                <a:spcPts val="0"/>
              </a:spcAft>
              <a:buNone/>
            </a:pPr>
            <a:endParaRPr sz="15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800"/>
              </a:spcBef>
              <a:spcAft>
                <a:spcPts val="0"/>
              </a:spcAft>
              <a:buNone/>
            </a:pPr>
            <a:endParaRPr sz="2600">
              <a:solidFill>
                <a:schemeClr val="dk1"/>
              </a:solidFill>
              <a:highlight>
                <a:srgbClr val="FFFFFF"/>
              </a:highlight>
            </a:endParaRPr>
          </a:p>
          <a:p>
            <a:pPr marL="0" lvl="0" indent="0" algn="l" rtl="0">
              <a:lnSpc>
                <a:spcPct val="115000"/>
              </a:lnSpc>
              <a:spcBef>
                <a:spcPts val="14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4"/>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285" name="Google Shape;285;p34"/>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86" name="Google Shape;286;p34"/>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22</a:t>
            </a:fld>
            <a:endParaRPr/>
          </a:p>
        </p:txBody>
      </p:sp>
      <p:sp>
        <p:nvSpPr>
          <p:cNvPr id="287" name="Google Shape;287;p34"/>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2900">
                <a:solidFill>
                  <a:schemeClr val="dk1"/>
                </a:solidFill>
                <a:highlight>
                  <a:srgbClr val="FFFFFF"/>
                </a:highlight>
              </a:rPr>
              <a:t>String Methods</a:t>
            </a:r>
            <a:endParaRPr sz="2900">
              <a:solidFill>
                <a:schemeClr val="dk1"/>
              </a:solidFill>
              <a:highlight>
                <a:srgbClr val="FFFFFF"/>
              </a:highlight>
            </a:endParaRPr>
          </a:p>
          <a:p>
            <a:pPr marL="0" lvl="0" indent="0" algn="l" rtl="0">
              <a:lnSpc>
                <a:spcPct val="115000"/>
              </a:lnSpc>
              <a:spcBef>
                <a:spcPts val="1400"/>
              </a:spcBef>
              <a:spcAft>
                <a:spcPts val="0"/>
              </a:spcAft>
              <a:buNone/>
            </a:pPr>
            <a:r>
              <a:rPr lang="en-IN" sz="1650">
                <a:solidFill>
                  <a:schemeClr val="dk1"/>
                </a:solidFill>
                <a:highlight>
                  <a:srgbClr val="FFFFFF"/>
                </a:highlight>
                <a:latin typeface="Verdana"/>
                <a:ea typeface="Verdana"/>
                <a:cs typeface="Verdana"/>
                <a:sym typeface="Verdana"/>
              </a:rPr>
              <a:t>Python has a set of built-in methods that you can use on strings.</a:t>
            </a:r>
            <a:endParaRPr sz="16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750">
                <a:solidFill>
                  <a:schemeClr val="dk1"/>
                </a:solidFill>
                <a:latin typeface="Verdana"/>
                <a:ea typeface="Verdana"/>
                <a:cs typeface="Verdana"/>
                <a:sym typeface="Verdana"/>
              </a:rPr>
              <a:t>The </a:t>
            </a:r>
            <a:r>
              <a:rPr lang="en-IN" sz="1800">
                <a:solidFill>
                  <a:srgbClr val="DC143C"/>
                </a:solidFill>
                <a:highlight>
                  <a:srgbClr val="F1F1F1"/>
                </a:highlight>
                <a:latin typeface="Courier New"/>
                <a:ea typeface="Courier New"/>
                <a:cs typeface="Courier New"/>
                <a:sym typeface="Courier New"/>
              </a:rPr>
              <a:t>strip()</a:t>
            </a:r>
            <a:r>
              <a:rPr lang="en-IN" sz="1750">
                <a:solidFill>
                  <a:schemeClr val="dk1"/>
                </a:solidFill>
                <a:latin typeface="Verdana"/>
                <a:ea typeface="Verdana"/>
                <a:cs typeface="Verdana"/>
                <a:sym typeface="Verdana"/>
              </a:rPr>
              <a:t> method removes any whitespace from the beginning or the end:</a:t>
            </a:r>
            <a:endParaRPr sz="17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750">
                <a:solidFill>
                  <a:schemeClr val="dk1"/>
                </a:solidFill>
                <a:highlight>
                  <a:srgbClr val="FFFFFF"/>
                </a:highlight>
                <a:latin typeface="Courier New"/>
                <a:ea typeface="Courier New"/>
                <a:cs typeface="Courier New"/>
                <a:sym typeface="Courier New"/>
              </a:rPr>
              <a:t>a = </a:t>
            </a:r>
            <a:r>
              <a:rPr lang="en-IN" sz="1750">
                <a:solidFill>
                  <a:srgbClr val="A52A2A"/>
                </a:solidFill>
                <a:highlight>
                  <a:srgbClr val="FFFFFF"/>
                </a:highlight>
                <a:latin typeface="Courier New"/>
                <a:ea typeface="Courier New"/>
                <a:cs typeface="Courier New"/>
                <a:sym typeface="Courier New"/>
              </a:rPr>
              <a:t>" Hello, World! "</a:t>
            </a:r>
            <a:endParaRPr sz="17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750">
                <a:solidFill>
                  <a:srgbClr val="0000CD"/>
                </a:solidFill>
                <a:highlight>
                  <a:srgbClr val="FFFFFF"/>
                </a:highlight>
                <a:latin typeface="Courier New"/>
                <a:ea typeface="Courier New"/>
                <a:cs typeface="Courier New"/>
                <a:sym typeface="Courier New"/>
              </a:rPr>
              <a:t>print</a:t>
            </a:r>
            <a:r>
              <a:rPr lang="en-IN" sz="1750">
                <a:solidFill>
                  <a:schemeClr val="dk1"/>
                </a:solidFill>
                <a:highlight>
                  <a:srgbClr val="FFFFFF"/>
                </a:highlight>
                <a:latin typeface="Courier New"/>
                <a:ea typeface="Courier New"/>
                <a:cs typeface="Courier New"/>
                <a:sym typeface="Courier New"/>
              </a:rPr>
              <a:t>(a.strip()) </a:t>
            </a:r>
            <a:r>
              <a:rPr lang="en-IN" sz="1750">
                <a:solidFill>
                  <a:srgbClr val="008000"/>
                </a:solidFill>
                <a:highlight>
                  <a:srgbClr val="FFFFFF"/>
                </a:highlight>
                <a:latin typeface="Courier New"/>
                <a:ea typeface="Courier New"/>
                <a:cs typeface="Courier New"/>
                <a:sym typeface="Courier New"/>
              </a:rPr>
              <a:t># returns "Hello, World!"</a:t>
            </a:r>
            <a:endParaRPr sz="1750">
              <a:solidFill>
                <a:srgbClr val="008000"/>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None/>
            </a:pPr>
            <a:endParaRPr sz="3500">
              <a:solidFill>
                <a:schemeClr val="dk1"/>
              </a:solidFill>
              <a:highlight>
                <a:srgbClr val="FFFFFF"/>
              </a:highlight>
            </a:endParaRPr>
          </a:p>
          <a:p>
            <a:pPr marL="0" lvl="0" indent="0" algn="l" rtl="0">
              <a:lnSpc>
                <a:spcPct val="115000"/>
              </a:lnSpc>
              <a:spcBef>
                <a:spcPts val="1100"/>
              </a:spcBef>
              <a:spcAft>
                <a:spcPts val="0"/>
              </a:spcAft>
              <a:buNone/>
            </a:pPr>
            <a:r>
              <a:rPr lang="en-IN" sz="1850">
                <a:solidFill>
                  <a:schemeClr val="dk1"/>
                </a:solidFill>
                <a:latin typeface="Verdana"/>
                <a:ea typeface="Verdana"/>
                <a:cs typeface="Verdana"/>
                <a:sym typeface="Verdana"/>
              </a:rPr>
              <a:t>The </a:t>
            </a:r>
            <a:r>
              <a:rPr lang="en-IN" sz="1900">
                <a:solidFill>
                  <a:srgbClr val="DC143C"/>
                </a:solidFill>
                <a:highlight>
                  <a:srgbClr val="F1F1F1"/>
                </a:highlight>
                <a:latin typeface="Courier New"/>
                <a:ea typeface="Courier New"/>
                <a:cs typeface="Courier New"/>
                <a:sym typeface="Courier New"/>
              </a:rPr>
              <a:t>lower()</a:t>
            </a:r>
            <a:r>
              <a:rPr lang="en-IN" sz="1850">
                <a:solidFill>
                  <a:schemeClr val="dk1"/>
                </a:solidFill>
                <a:latin typeface="Verdana"/>
                <a:ea typeface="Verdana"/>
                <a:cs typeface="Verdana"/>
                <a:sym typeface="Verdana"/>
              </a:rPr>
              <a:t> method returns the string in lower case:</a:t>
            </a:r>
            <a:endParaRPr sz="18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850">
                <a:solidFill>
                  <a:schemeClr val="dk1"/>
                </a:solidFill>
                <a:highlight>
                  <a:srgbClr val="FFFFFF"/>
                </a:highlight>
                <a:latin typeface="Courier New"/>
                <a:ea typeface="Courier New"/>
                <a:cs typeface="Courier New"/>
                <a:sym typeface="Courier New"/>
              </a:rPr>
              <a:t>a = </a:t>
            </a:r>
            <a:r>
              <a:rPr lang="en-IN" sz="1850">
                <a:solidFill>
                  <a:srgbClr val="A52A2A"/>
                </a:solidFill>
                <a:highlight>
                  <a:srgbClr val="FFFFFF"/>
                </a:highlight>
                <a:latin typeface="Courier New"/>
                <a:ea typeface="Courier New"/>
                <a:cs typeface="Courier New"/>
                <a:sym typeface="Courier New"/>
              </a:rPr>
              <a:t>"Hello, World!"</a:t>
            </a:r>
            <a:endParaRPr sz="18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850">
                <a:solidFill>
                  <a:srgbClr val="0000CD"/>
                </a:solidFill>
                <a:highlight>
                  <a:srgbClr val="FFFFFF"/>
                </a:highlight>
                <a:latin typeface="Courier New"/>
                <a:ea typeface="Courier New"/>
                <a:cs typeface="Courier New"/>
                <a:sym typeface="Courier New"/>
              </a:rPr>
              <a:t>print</a:t>
            </a:r>
            <a:r>
              <a:rPr lang="en-IN" sz="1850">
                <a:solidFill>
                  <a:schemeClr val="dk1"/>
                </a:solidFill>
                <a:highlight>
                  <a:srgbClr val="FFFFFF"/>
                </a:highlight>
                <a:latin typeface="Courier New"/>
                <a:ea typeface="Courier New"/>
                <a:cs typeface="Courier New"/>
                <a:sym typeface="Courier New"/>
              </a:rPr>
              <a:t>(a.lower())</a:t>
            </a:r>
            <a:endParaRPr sz="18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None/>
            </a:pPr>
            <a:endParaRPr sz="28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5"/>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293" name="Google Shape;293;p35"/>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294" name="Google Shape;294;p35"/>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23</a:t>
            </a:fld>
            <a:endParaRPr/>
          </a:p>
        </p:txBody>
      </p:sp>
      <p:sp>
        <p:nvSpPr>
          <p:cNvPr id="295" name="Google Shape;295;p35"/>
          <p:cNvSpPr txBox="1"/>
          <p:nvPr/>
        </p:nvSpPr>
        <p:spPr>
          <a:xfrm>
            <a:off x="611975" y="1023987"/>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100"/>
              </a:spcBef>
              <a:spcAft>
                <a:spcPts val="0"/>
              </a:spcAft>
              <a:buNone/>
            </a:pPr>
            <a:r>
              <a:rPr lang="en-IN" sz="2150">
                <a:solidFill>
                  <a:schemeClr val="dk1"/>
                </a:solidFill>
                <a:latin typeface="Verdana"/>
                <a:ea typeface="Verdana"/>
                <a:cs typeface="Verdana"/>
                <a:sym typeface="Verdana"/>
              </a:rPr>
              <a:t>The </a:t>
            </a:r>
            <a:r>
              <a:rPr lang="en-IN" sz="2200">
                <a:solidFill>
                  <a:srgbClr val="DC143C"/>
                </a:solidFill>
                <a:highlight>
                  <a:srgbClr val="F1F1F1"/>
                </a:highlight>
                <a:latin typeface="Courier New"/>
                <a:ea typeface="Courier New"/>
                <a:cs typeface="Courier New"/>
                <a:sym typeface="Courier New"/>
              </a:rPr>
              <a:t>upper()</a:t>
            </a:r>
            <a:r>
              <a:rPr lang="en-IN" sz="2150">
                <a:solidFill>
                  <a:schemeClr val="dk1"/>
                </a:solidFill>
                <a:latin typeface="Verdana"/>
                <a:ea typeface="Verdana"/>
                <a:cs typeface="Verdana"/>
                <a:sym typeface="Verdana"/>
              </a:rPr>
              <a:t> method returns the string in upper case:</a:t>
            </a:r>
            <a:endParaRPr sz="21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2150">
                <a:solidFill>
                  <a:schemeClr val="dk1"/>
                </a:solidFill>
                <a:highlight>
                  <a:srgbClr val="FFFFFF"/>
                </a:highlight>
                <a:latin typeface="Courier New"/>
                <a:ea typeface="Courier New"/>
                <a:cs typeface="Courier New"/>
                <a:sym typeface="Courier New"/>
              </a:rPr>
              <a:t>a = </a:t>
            </a:r>
            <a:r>
              <a:rPr lang="en-IN" sz="2150">
                <a:solidFill>
                  <a:srgbClr val="A52A2A"/>
                </a:solidFill>
                <a:highlight>
                  <a:srgbClr val="FFFFFF"/>
                </a:highlight>
                <a:latin typeface="Courier New"/>
                <a:ea typeface="Courier New"/>
                <a:cs typeface="Courier New"/>
                <a:sym typeface="Courier New"/>
              </a:rPr>
              <a:t>"Hello, World!"</a:t>
            </a:r>
            <a:endParaRPr sz="21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2150">
                <a:solidFill>
                  <a:srgbClr val="0000CD"/>
                </a:solidFill>
                <a:highlight>
                  <a:srgbClr val="FFFFFF"/>
                </a:highlight>
                <a:latin typeface="Courier New"/>
                <a:ea typeface="Courier New"/>
                <a:cs typeface="Courier New"/>
                <a:sym typeface="Courier New"/>
              </a:rPr>
              <a:t>print</a:t>
            </a:r>
            <a:r>
              <a:rPr lang="en-IN" sz="2150">
                <a:solidFill>
                  <a:schemeClr val="dk1"/>
                </a:solidFill>
                <a:highlight>
                  <a:srgbClr val="FFFFFF"/>
                </a:highlight>
                <a:latin typeface="Courier New"/>
                <a:ea typeface="Courier New"/>
                <a:cs typeface="Courier New"/>
                <a:sym typeface="Courier New"/>
              </a:rPr>
              <a:t>(a.upper())</a:t>
            </a:r>
            <a:endParaRPr sz="21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100"/>
              </a:spcBef>
              <a:spcAft>
                <a:spcPts val="0"/>
              </a:spcAft>
              <a:buNone/>
            </a:pPr>
            <a:r>
              <a:rPr lang="en-IN" sz="2050">
                <a:solidFill>
                  <a:schemeClr val="dk1"/>
                </a:solidFill>
                <a:latin typeface="Verdana"/>
                <a:ea typeface="Verdana"/>
                <a:cs typeface="Verdana"/>
                <a:sym typeface="Verdana"/>
              </a:rPr>
              <a:t>The </a:t>
            </a:r>
            <a:r>
              <a:rPr lang="en-IN" sz="2100">
                <a:solidFill>
                  <a:srgbClr val="DC143C"/>
                </a:solidFill>
                <a:highlight>
                  <a:srgbClr val="F1F1F1"/>
                </a:highlight>
                <a:latin typeface="Courier New"/>
                <a:ea typeface="Courier New"/>
                <a:cs typeface="Courier New"/>
                <a:sym typeface="Courier New"/>
              </a:rPr>
              <a:t>replace()</a:t>
            </a:r>
            <a:r>
              <a:rPr lang="en-IN" sz="2050">
                <a:solidFill>
                  <a:schemeClr val="dk1"/>
                </a:solidFill>
                <a:latin typeface="Verdana"/>
                <a:ea typeface="Verdana"/>
                <a:cs typeface="Verdana"/>
                <a:sym typeface="Verdana"/>
              </a:rPr>
              <a:t> method replaces a string with another string:</a:t>
            </a:r>
            <a:endParaRPr sz="20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2050">
                <a:solidFill>
                  <a:schemeClr val="dk1"/>
                </a:solidFill>
                <a:highlight>
                  <a:srgbClr val="FFFFFF"/>
                </a:highlight>
                <a:latin typeface="Courier New"/>
                <a:ea typeface="Courier New"/>
                <a:cs typeface="Courier New"/>
                <a:sym typeface="Courier New"/>
              </a:rPr>
              <a:t>a = </a:t>
            </a:r>
            <a:r>
              <a:rPr lang="en-IN" sz="2050">
                <a:solidFill>
                  <a:srgbClr val="A52A2A"/>
                </a:solidFill>
                <a:highlight>
                  <a:srgbClr val="FFFFFF"/>
                </a:highlight>
                <a:latin typeface="Courier New"/>
                <a:ea typeface="Courier New"/>
                <a:cs typeface="Courier New"/>
                <a:sym typeface="Courier New"/>
              </a:rPr>
              <a:t>"Hello, World!"</a:t>
            </a:r>
            <a:endParaRPr sz="20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2050">
                <a:solidFill>
                  <a:srgbClr val="0000CD"/>
                </a:solidFill>
                <a:highlight>
                  <a:srgbClr val="FFFFFF"/>
                </a:highlight>
                <a:latin typeface="Courier New"/>
                <a:ea typeface="Courier New"/>
                <a:cs typeface="Courier New"/>
                <a:sym typeface="Courier New"/>
              </a:rPr>
              <a:t>print</a:t>
            </a:r>
            <a:r>
              <a:rPr lang="en-IN" sz="2050">
                <a:solidFill>
                  <a:schemeClr val="dk1"/>
                </a:solidFill>
                <a:highlight>
                  <a:srgbClr val="FFFFFF"/>
                </a:highlight>
                <a:latin typeface="Courier New"/>
                <a:ea typeface="Courier New"/>
                <a:cs typeface="Courier New"/>
                <a:sym typeface="Courier New"/>
              </a:rPr>
              <a:t>(a.replace(</a:t>
            </a:r>
            <a:r>
              <a:rPr lang="en-IN" sz="2050">
                <a:solidFill>
                  <a:srgbClr val="A52A2A"/>
                </a:solidFill>
                <a:highlight>
                  <a:srgbClr val="FFFFFF"/>
                </a:highlight>
                <a:latin typeface="Courier New"/>
                <a:ea typeface="Courier New"/>
                <a:cs typeface="Courier New"/>
                <a:sym typeface="Courier New"/>
              </a:rPr>
              <a:t>"H"</a:t>
            </a:r>
            <a:r>
              <a:rPr lang="en-IN" sz="2050">
                <a:solidFill>
                  <a:schemeClr val="dk1"/>
                </a:solidFill>
                <a:highlight>
                  <a:srgbClr val="FFFFFF"/>
                </a:highlight>
                <a:latin typeface="Courier New"/>
                <a:ea typeface="Courier New"/>
                <a:cs typeface="Courier New"/>
                <a:sym typeface="Courier New"/>
              </a:rPr>
              <a:t>, </a:t>
            </a:r>
            <a:r>
              <a:rPr lang="en-IN" sz="2050">
                <a:solidFill>
                  <a:srgbClr val="A52A2A"/>
                </a:solidFill>
                <a:highlight>
                  <a:srgbClr val="FFFFFF"/>
                </a:highlight>
                <a:latin typeface="Courier New"/>
                <a:ea typeface="Courier New"/>
                <a:cs typeface="Courier New"/>
                <a:sym typeface="Courier New"/>
              </a:rPr>
              <a:t>"J"</a:t>
            </a:r>
            <a:r>
              <a:rPr lang="en-IN" sz="2050">
                <a:solidFill>
                  <a:schemeClr val="dk1"/>
                </a:solidFill>
                <a:highlight>
                  <a:srgbClr val="FFFFFF"/>
                </a:highlight>
                <a:latin typeface="Courier New"/>
                <a:ea typeface="Courier New"/>
                <a:cs typeface="Courier New"/>
                <a:sym typeface="Courier New"/>
              </a:rPr>
              <a:t>))</a:t>
            </a:r>
            <a:endParaRPr sz="20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100"/>
              </a:spcBef>
              <a:spcAft>
                <a:spcPts val="0"/>
              </a:spcAft>
              <a:buNone/>
            </a:pPr>
            <a:r>
              <a:rPr lang="en-IN" sz="1850">
                <a:solidFill>
                  <a:schemeClr val="dk1"/>
                </a:solidFill>
                <a:latin typeface="Verdana"/>
                <a:ea typeface="Verdana"/>
                <a:cs typeface="Verdana"/>
                <a:sym typeface="Verdana"/>
              </a:rPr>
              <a:t>The </a:t>
            </a:r>
            <a:r>
              <a:rPr lang="en-IN" sz="1900">
                <a:solidFill>
                  <a:srgbClr val="DC143C"/>
                </a:solidFill>
                <a:highlight>
                  <a:srgbClr val="F1F1F1"/>
                </a:highlight>
                <a:latin typeface="Courier New"/>
                <a:ea typeface="Courier New"/>
                <a:cs typeface="Courier New"/>
                <a:sym typeface="Courier New"/>
              </a:rPr>
              <a:t>split()</a:t>
            </a:r>
            <a:r>
              <a:rPr lang="en-IN" sz="1850">
                <a:solidFill>
                  <a:schemeClr val="dk1"/>
                </a:solidFill>
                <a:latin typeface="Verdana"/>
                <a:ea typeface="Verdana"/>
                <a:cs typeface="Verdana"/>
                <a:sym typeface="Verdana"/>
              </a:rPr>
              <a:t> method splits the string into substrings if it finds instances of the separator:</a:t>
            </a:r>
            <a:endParaRPr sz="18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850">
                <a:solidFill>
                  <a:schemeClr val="dk1"/>
                </a:solidFill>
                <a:highlight>
                  <a:srgbClr val="FFFFFF"/>
                </a:highlight>
                <a:latin typeface="Courier New"/>
                <a:ea typeface="Courier New"/>
                <a:cs typeface="Courier New"/>
                <a:sym typeface="Courier New"/>
              </a:rPr>
              <a:t>a = </a:t>
            </a:r>
            <a:r>
              <a:rPr lang="en-IN" sz="1850">
                <a:solidFill>
                  <a:srgbClr val="A52A2A"/>
                </a:solidFill>
                <a:highlight>
                  <a:srgbClr val="FFFFFF"/>
                </a:highlight>
                <a:latin typeface="Courier New"/>
                <a:ea typeface="Courier New"/>
                <a:cs typeface="Courier New"/>
                <a:sym typeface="Courier New"/>
              </a:rPr>
              <a:t>"Hello, World!"</a:t>
            </a:r>
            <a:endParaRPr sz="18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850">
                <a:solidFill>
                  <a:srgbClr val="0000CD"/>
                </a:solidFill>
                <a:highlight>
                  <a:srgbClr val="FFFFFF"/>
                </a:highlight>
                <a:latin typeface="Courier New"/>
                <a:ea typeface="Courier New"/>
                <a:cs typeface="Courier New"/>
                <a:sym typeface="Courier New"/>
              </a:rPr>
              <a:t>print</a:t>
            </a:r>
            <a:r>
              <a:rPr lang="en-IN" sz="1850">
                <a:solidFill>
                  <a:schemeClr val="dk1"/>
                </a:solidFill>
                <a:highlight>
                  <a:srgbClr val="FFFFFF"/>
                </a:highlight>
                <a:latin typeface="Courier New"/>
                <a:ea typeface="Courier New"/>
                <a:cs typeface="Courier New"/>
                <a:sym typeface="Courier New"/>
              </a:rPr>
              <a:t>(a.split(</a:t>
            </a:r>
            <a:r>
              <a:rPr lang="en-IN" sz="1850">
                <a:solidFill>
                  <a:srgbClr val="A52A2A"/>
                </a:solidFill>
                <a:highlight>
                  <a:srgbClr val="FFFFFF"/>
                </a:highlight>
                <a:latin typeface="Courier New"/>
                <a:ea typeface="Courier New"/>
                <a:cs typeface="Courier New"/>
                <a:sym typeface="Courier New"/>
              </a:rPr>
              <a:t>","</a:t>
            </a:r>
            <a:r>
              <a:rPr lang="en-IN" sz="1850">
                <a:solidFill>
                  <a:schemeClr val="dk1"/>
                </a:solidFill>
                <a:highlight>
                  <a:srgbClr val="FFFFFF"/>
                </a:highlight>
                <a:latin typeface="Courier New"/>
                <a:ea typeface="Courier New"/>
                <a:cs typeface="Courier New"/>
                <a:sym typeface="Courier New"/>
              </a:rPr>
              <a:t>)) </a:t>
            </a:r>
            <a:r>
              <a:rPr lang="en-IN" sz="1850">
                <a:solidFill>
                  <a:srgbClr val="008000"/>
                </a:solidFill>
                <a:highlight>
                  <a:srgbClr val="FFFFFF"/>
                </a:highlight>
                <a:latin typeface="Courier New"/>
                <a:ea typeface="Courier New"/>
                <a:cs typeface="Courier New"/>
                <a:sym typeface="Courier New"/>
              </a:rPr>
              <a:t># returns ['Hello', ' World!']</a:t>
            </a:r>
            <a:endParaRPr sz="1850">
              <a:solidFill>
                <a:srgbClr val="008000"/>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6"/>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01" name="Google Shape;301;p36"/>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02" name="Google Shape;302;p36"/>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24</a:t>
            </a:fld>
            <a:endParaRPr/>
          </a:p>
        </p:txBody>
      </p:sp>
      <p:sp>
        <p:nvSpPr>
          <p:cNvPr id="303" name="Google Shape;303;p36"/>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3000">
                <a:solidFill>
                  <a:schemeClr val="dk1"/>
                </a:solidFill>
                <a:highlight>
                  <a:srgbClr val="FFFFFF"/>
                </a:highlight>
              </a:rPr>
              <a:t>Check String</a:t>
            </a:r>
            <a:endParaRPr sz="3000">
              <a:solidFill>
                <a:schemeClr val="dk1"/>
              </a:solidFill>
              <a:highlight>
                <a:srgbClr val="FFFFFF"/>
              </a:highlight>
            </a:endParaRPr>
          </a:p>
          <a:p>
            <a:pPr marL="0" lvl="0" indent="0" algn="l" rtl="0">
              <a:lnSpc>
                <a:spcPct val="115000"/>
              </a:lnSpc>
              <a:spcBef>
                <a:spcPts val="1400"/>
              </a:spcBef>
              <a:spcAft>
                <a:spcPts val="0"/>
              </a:spcAft>
              <a:buNone/>
            </a:pPr>
            <a:r>
              <a:rPr lang="en-IN" sz="1750">
                <a:solidFill>
                  <a:schemeClr val="dk1"/>
                </a:solidFill>
                <a:highlight>
                  <a:srgbClr val="FFFFFF"/>
                </a:highlight>
                <a:latin typeface="Verdana"/>
                <a:ea typeface="Verdana"/>
                <a:cs typeface="Verdana"/>
                <a:sym typeface="Verdana"/>
              </a:rPr>
              <a:t>To check if a certain phrase or character is present in a string, we can use the keywords </a:t>
            </a:r>
            <a:r>
              <a:rPr lang="en-IN" sz="1800">
                <a:solidFill>
                  <a:srgbClr val="DC143C"/>
                </a:solidFill>
                <a:highlight>
                  <a:srgbClr val="F1F1F1"/>
                </a:highlight>
                <a:latin typeface="Courier New"/>
                <a:ea typeface="Courier New"/>
                <a:cs typeface="Courier New"/>
                <a:sym typeface="Courier New"/>
              </a:rPr>
              <a:t>in</a:t>
            </a:r>
            <a:r>
              <a:rPr lang="en-IN" sz="1750">
                <a:solidFill>
                  <a:schemeClr val="dk1"/>
                </a:solidFill>
                <a:highlight>
                  <a:srgbClr val="FFFFFF"/>
                </a:highlight>
                <a:latin typeface="Verdana"/>
                <a:ea typeface="Verdana"/>
                <a:cs typeface="Verdana"/>
                <a:sym typeface="Verdana"/>
              </a:rPr>
              <a:t> or </a:t>
            </a:r>
            <a:r>
              <a:rPr lang="en-IN" sz="1800">
                <a:solidFill>
                  <a:srgbClr val="DC143C"/>
                </a:solidFill>
                <a:highlight>
                  <a:srgbClr val="F1F1F1"/>
                </a:highlight>
                <a:latin typeface="Courier New"/>
                <a:ea typeface="Courier New"/>
                <a:cs typeface="Courier New"/>
                <a:sym typeface="Courier New"/>
              </a:rPr>
              <a:t>not in</a:t>
            </a:r>
            <a:r>
              <a:rPr lang="en-IN" sz="1750">
                <a:solidFill>
                  <a:schemeClr val="dk1"/>
                </a:solidFill>
                <a:highlight>
                  <a:srgbClr val="FFFFFF"/>
                </a:highlight>
                <a:latin typeface="Verdana"/>
                <a:ea typeface="Verdana"/>
                <a:cs typeface="Verdana"/>
                <a:sym typeface="Verdana"/>
              </a:rPr>
              <a:t>.</a:t>
            </a:r>
            <a:endParaRPr sz="17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750">
                <a:solidFill>
                  <a:schemeClr val="dk1"/>
                </a:solidFill>
                <a:latin typeface="Verdana"/>
                <a:ea typeface="Verdana"/>
                <a:cs typeface="Verdana"/>
                <a:sym typeface="Verdana"/>
              </a:rPr>
              <a:t>Check if the phrase "ain" is present in the following text:</a:t>
            </a:r>
            <a:endParaRPr sz="17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750">
                <a:solidFill>
                  <a:schemeClr val="dk1"/>
                </a:solidFill>
                <a:highlight>
                  <a:srgbClr val="FFFFFF"/>
                </a:highlight>
                <a:latin typeface="Courier New"/>
                <a:ea typeface="Courier New"/>
                <a:cs typeface="Courier New"/>
                <a:sym typeface="Courier New"/>
              </a:rPr>
              <a:t>txt = </a:t>
            </a:r>
            <a:r>
              <a:rPr lang="en-IN" sz="1750">
                <a:solidFill>
                  <a:srgbClr val="A52A2A"/>
                </a:solidFill>
                <a:highlight>
                  <a:srgbClr val="FFFFFF"/>
                </a:highlight>
                <a:latin typeface="Courier New"/>
                <a:ea typeface="Courier New"/>
                <a:cs typeface="Courier New"/>
                <a:sym typeface="Courier New"/>
              </a:rPr>
              <a:t>"The rain in Spain stays mainly in the plain"</a:t>
            </a:r>
            <a:endParaRPr sz="17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750">
                <a:solidFill>
                  <a:schemeClr val="dk1"/>
                </a:solidFill>
                <a:highlight>
                  <a:srgbClr val="FFFFFF"/>
                </a:highlight>
                <a:latin typeface="Courier New"/>
                <a:ea typeface="Courier New"/>
                <a:cs typeface="Courier New"/>
                <a:sym typeface="Courier New"/>
              </a:rPr>
              <a:t>x = </a:t>
            </a:r>
            <a:r>
              <a:rPr lang="en-IN" sz="1750">
                <a:solidFill>
                  <a:srgbClr val="A52A2A"/>
                </a:solidFill>
                <a:highlight>
                  <a:srgbClr val="FFFFFF"/>
                </a:highlight>
                <a:latin typeface="Courier New"/>
                <a:ea typeface="Courier New"/>
                <a:cs typeface="Courier New"/>
                <a:sym typeface="Courier New"/>
              </a:rPr>
              <a:t>"ain"</a:t>
            </a:r>
            <a:r>
              <a:rPr lang="en-IN" sz="1750">
                <a:solidFill>
                  <a:schemeClr val="dk1"/>
                </a:solidFill>
                <a:highlight>
                  <a:srgbClr val="FFFFFF"/>
                </a:highlight>
                <a:latin typeface="Courier New"/>
                <a:ea typeface="Courier New"/>
                <a:cs typeface="Courier New"/>
                <a:sym typeface="Courier New"/>
              </a:rPr>
              <a:t> </a:t>
            </a:r>
            <a:r>
              <a:rPr lang="en-IN" sz="1750">
                <a:solidFill>
                  <a:srgbClr val="0000CD"/>
                </a:solidFill>
                <a:highlight>
                  <a:srgbClr val="FFFFFF"/>
                </a:highlight>
                <a:latin typeface="Courier New"/>
                <a:ea typeface="Courier New"/>
                <a:cs typeface="Courier New"/>
                <a:sym typeface="Courier New"/>
              </a:rPr>
              <a:t>in</a:t>
            </a:r>
            <a:r>
              <a:rPr lang="en-IN" sz="1750">
                <a:solidFill>
                  <a:schemeClr val="dk1"/>
                </a:solidFill>
                <a:highlight>
                  <a:srgbClr val="FFFFFF"/>
                </a:highlight>
                <a:latin typeface="Courier New"/>
                <a:ea typeface="Courier New"/>
                <a:cs typeface="Courier New"/>
                <a:sym typeface="Courier New"/>
              </a:rPr>
              <a:t> txt</a:t>
            </a:r>
            <a:endParaRPr sz="17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750">
                <a:solidFill>
                  <a:srgbClr val="0000CD"/>
                </a:solidFill>
                <a:highlight>
                  <a:srgbClr val="FFFFFF"/>
                </a:highlight>
                <a:latin typeface="Courier New"/>
                <a:ea typeface="Courier New"/>
                <a:cs typeface="Courier New"/>
                <a:sym typeface="Courier New"/>
              </a:rPr>
              <a:t>print</a:t>
            </a:r>
            <a:r>
              <a:rPr lang="en-IN" sz="1750">
                <a:solidFill>
                  <a:schemeClr val="dk1"/>
                </a:solidFill>
                <a:highlight>
                  <a:srgbClr val="FFFFFF"/>
                </a:highlight>
                <a:latin typeface="Courier New"/>
                <a:ea typeface="Courier New"/>
                <a:cs typeface="Courier New"/>
                <a:sym typeface="Courier New"/>
              </a:rPr>
              <a:t>(x)</a:t>
            </a:r>
            <a:endParaRPr sz="17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100"/>
              </a:spcBef>
              <a:spcAft>
                <a:spcPts val="0"/>
              </a:spcAft>
              <a:buNone/>
            </a:pPr>
            <a:r>
              <a:rPr lang="en-IN" sz="1750">
                <a:solidFill>
                  <a:schemeClr val="dk1"/>
                </a:solidFill>
                <a:latin typeface="Verdana"/>
                <a:ea typeface="Verdana"/>
                <a:cs typeface="Verdana"/>
                <a:sym typeface="Verdana"/>
              </a:rPr>
              <a:t>Check if the phrase "ain" is NOT present in the following text:</a:t>
            </a:r>
            <a:endParaRPr sz="17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750">
                <a:solidFill>
                  <a:schemeClr val="dk1"/>
                </a:solidFill>
                <a:highlight>
                  <a:srgbClr val="FFFFFF"/>
                </a:highlight>
                <a:latin typeface="Courier New"/>
                <a:ea typeface="Courier New"/>
                <a:cs typeface="Courier New"/>
                <a:sym typeface="Courier New"/>
              </a:rPr>
              <a:t>txt = </a:t>
            </a:r>
            <a:r>
              <a:rPr lang="en-IN" sz="1750">
                <a:solidFill>
                  <a:srgbClr val="A52A2A"/>
                </a:solidFill>
                <a:highlight>
                  <a:srgbClr val="FFFFFF"/>
                </a:highlight>
                <a:latin typeface="Courier New"/>
                <a:ea typeface="Courier New"/>
                <a:cs typeface="Courier New"/>
                <a:sym typeface="Courier New"/>
              </a:rPr>
              <a:t>"The rain in Spain stays mainly in the plain"</a:t>
            </a:r>
            <a:endParaRPr sz="17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750">
                <a:solidFill>
                  <a:schemeClr val="dk1"/>
                </a:solidFill>
                <a:highlight>
                  <a:srgbClr val="FFFFFF"/>
                </a:highlight>
                <a:latin typeface="Courier New"/>
                <a:ea typeface="Courier New"/>
                <a:cs typeface="Courier New"/>
                <a:sym typeface="Courier New"/>
              </a:rPr>
              <a:t>x = </a:t>
            </a:r>
            <a:r>
              <a:rPr lang="en-IN" sz="1750">
                <a:solidFill>
                  <a:srgbClr val="A52A2A"/>
                </a:solidFill>
                <a:highlight>
                  <a:srgbClr val="FFFFFF"/>
                </a:highlight>
                <a:latin typeface="Courier New"/>
                <a:ea typeface="Courier New"/>
                <a:cs typeface="Courier New"/>
                <a:sym typeface="Courier New"/>
              </a:rPr>
              <a:t>"ain"</a:t>
            </a:r>
            <a:r>
              <a:rPr lang="en-IN" sz="1750">
                <a:solidFill>
                  <a:schemeClr val="dk1"/>
                </a:solidFill>
                <a:highlight>
                  <a:srgbClr val="FFFFFF"/>
                </a:highlight>
                <a:latin typeface="Courier New"/>
                <a:ea typeface="Courier New"/>
                <a:cs typeface="Courier New"/>
                <a:sym typeface="Courier New"/>
              </a:rPr>
              <a:t> not </a:t>
            </a:r>
            <a:r>
              <a:rPr lang="en-IN" sz="1750">
                <a:solidFill>
                  <a:srgbClr val="0000CD"/>
                </a:solidFill>
                <a:highlight>
                  <a:srgbClr val="FFFFFF"/>
                </a:highlight>
                <a:latin typeface="Courier New"/>
                <a:ea typeface="Courier New"/>
                <a:cs typeface="Courier New"/>
                <a:sym typeface="Courier New"/>
              </a:rPr>
              <a:t>in</a:t>
            </a:r>
            <a:r>
              <a:rPr lang="en-IN" sz="1750">
                <a:solidFill>
                  <a:schemeClr val="dk1"/>
                </a:solidFill>
                <a:highlight>
                  <a:srgbClr val="FFFFFF"/>
                </a:highlight>
                <a:latin typeface="Courier New"/>
                <a:ea typeface="Courier New"/>
                <a:cs typeface="Courier New"/>
                <a:sym typeface="Courier New"/>
              </a:rPr>
              <a:t> txt</a:t>
            </a:r>
            <a:endParaRPr sz="17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750">
                <a:solidFill>
                  <a:srgbClr val="0000CD"/>
                </a:solidFill>
                <a:highlight>
                  <a:srgbClr val="FFFFFF"/>
                </a:highlight>
                <a:latin typeface="Courier New"/>
                <a:ea typeface="Courier New"/>
                <a:cs typeface="Courier New"/>
                <a:sym typeface="Courier New"/>
              </a:rPr>
              <a:t>print</a:t>
            </a:r>
            <a:r>
              <a:rPr lang="en-IN" sz="1750">
                <a:solidFill>
                  <a:schemeClr val="dk1"/>
                </a:solidFill>
                <a:highlight>
                  <a:srgbClr val="FFFFFF"/>
                </a:highlight>
                <a:latin typeface="Courier New"/>
                <a:ea typeface="Courier New"/>
                <a:cs typeface="Courier New"/>
                <a:sym typeface="Courier New"/>
              </a:rPr>
              <a:t>(x) </a:t>
            </a:r>
            <a:endParaRPr sz="17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7"/>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09" name="Google Shape;309;p37"/>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10" name="Google Shape;310;p37"/>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25</a:t>
            </a:fld>
            <a:endParaRPr/>
          </a:p>
        </p:txBody>
      </p:sp>
      <p:sp>
        <p:nvSpPr>
          <p:cNvPr id="311" name="Google Shape;311;p37"/>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2900">
                <a:solidFill>
                  <a:schemeClr val="dk1"/>
                </a:solidFill>
                <a:highlight>
                  <a:srgbClr val="FFFFFF"/>
                </a:highlight>
              </a:rPr>
              <a:t>String Concatenation</a:t>
            </a:r>
            <a:endParaRPr sz="2900">
              <a:solidFill>
                <a:schemeClr val="dk1"/>
              </a:solidFill>
              <a:highlight>
                <a:srgbClr val="FFFFFF"/>
              </a:highlight>
            </a:endParaRPr>
          </a:p>
          <a:p>
            <a:pPr marL="0" lvl="0" indent="0" algn="l" rtl="0">
              <a:lnSpc>
                <a:spcPct val="115000"/>
              </a:lnSpc>
              <a:spcBef>
                <a:spcPts val="1400"/>
              </a:spcBef>
              <a:spcAft>
                <a:spcPts val="0"/>
              </a:spcAft>
              <a:buNone/>
            </a:pPr>
            <a:r>
              <a:rPr lang="en-IN" sz="1650">
                <a:solidFill>
                  <a:schemeClr val="dk1"/>
                </a:solidFill>
                <a:highlight>
                  <a:srgbClr val="FFFFFF"/>
                </a:highlight>
                <a:latin typeface="Verdana"/>
                <a:ea typeface="Verdana"/>
                <a:cs typeface="Verdana"/>
                <a:sym typeface="Verdana"/>
              </a:rPr>
              <a:t>To concatenate, or combine, two strings you can use the + operator.</a:t>
            </a:r>
            <a:endParaRPr sz="16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850">
                <a:solidFill>
                  <a:schemeClr val="dk1"/>
                </a:solidFill>
                <a:latin typeface="Verdana"/>
                <a:ea typeface="Verdana"/>
                <a:cs typeface="Verdana"/>
                <a:sym typeface="Verdana"/>
              </a:rPr>
              <a:t>Merge variable </a:t>
            </a:r>
            <a:r>
              <a:rPr lang="en-IN" sz="1900">
                <a:solidFill>
                  <a:srgbClr val="DC143C"/>
                </a:solidFill>
                <a:highlight>
                  <a:srgbClr val="F1F1F1"/>
                </a:highlight>
                <a:latin typeface="Courier New"/>
                <a:ea typeface="Courier New"/>
                <a:cs typeface="Courier New"/>
                <a:sym typeface="Courier New"/>
              </a:rPr>
              <a:t>a</a:t>
            </a:r>
            <a:r>
              <a:rPr lang="en-IN" sz="1850">
                <a:solidFill>
                  <a:schemeClr val="dk1"/>
                </a:solidFill>
                <a:latin typeface="Verdana"/>
                <a:ea typeface="Verdana"/>
                <a:cs typeface="Verdana"/>
                <a:sym typeface="Verdana"/>
              </a:rPr>
              <a:t> with variable </a:t>
            </a:r>
            <a:r>
              <a:rPr lang="en-IN" sz="1900">
                <a:solidFill>
                  <a:srgbClr val="DC143C"/>
                </a:solidFill>
                <a:highlight>
                  <a:srgbClr val="F1F1F1"/>
                </a:highlight>
                <a:latin typeface="Courier New"/>
                <a:ea typeface="Courier New"/>
                <a:cs typeface="Courier New"/>
                <a:sym typeface="Courier New"/>
              </a:rPr>
              <a:t>b</a:t>
            </a:r>
            <a:r>
              <a:rPr lang="en-IN" sz="1850">
                <a:solidFill>
                  <a:schemeClr val="dk1"/>
                </a:solidFill>
                <a:latin typeface="Verdana"/>
                <a:ea typeface="Verdana"/>
                <a:cs typeface="Verdana"/>
                <a:sym typeface="Verdana"/>
              </a:rPr>
              <a:t> into variable </a:t>
            </a:r>
            <a:r>
              <a:rPr lang="en-IN" sz="1900">
                <a:solidFill>
                  <a:srgbClr val="DC143C"/>
                </a:solidFill>
                <a:highlight>
                  <a:srgbClr val="F1F1F1"/>
                </a:highlight>
                <a:latin typeface="Courier New"/>
                <a:ea typeface="Courier New"/>
                <a:cs typeface="Courier New"/>
                <a:sym typeface="Courier New"/>
              </a:rPr>
              <a:t>c</a:t>
            </a:r>
            <a:r>
              <a:rPr lang="en-IN" sz="1850">
                <a:solidFill>
                  <a:schemeClr val="dk1"/>
                </a:solidFill>
                <a:latin typeface="Verdana"/>
                <a:ea typeface="Verdana"/>
                <a:cs typeface="Verdana"/>
                <a:sym typeface="Verdana"/>
              </a:rPr>
              <a:t>:</a:t>
            </a:r>
            <a:endParaRPr sz="18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850">
                <a:solidFill>
                  <a:schemeClr val="dk1"/>
                </a:solidFill>
                <a:highlight>
                  <a:srgbClr val="FFFFFF"/>
                </a:highlight>
                <a:latin typeface="Courier New"/>
                <a:ea typeface="Courier New"/>
                <a:cs typeface="Courier New"/>
                <a:sym typeface="Courier New"/>
              </a:rPr>
              <a:t>a = </a:t>
            </a:r>
            <a:r>
              <a:rPr lang="en-IN" sz="1850">
                <a:solidFill>
                  <a:srgbClr val="A52A2A"/>
                </a:solidFill>
                <a:highlight>
                  <a:srgbClr val="FFFFFF"/>
                </a:highlight>
                <a:latin typeface="Courier New"/>
                <a:ea typeface="Courier New"/>
                <a:cs typeface="Courier New"/>
                <a:sym typeface="Courier New"/>
              </a:rPr>
              <a:t>"Hello"</a:t>
            </a:r>
            <a:endParaRPr sz="18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850">
                <a:solidFill>
                  <a:schemeClr val="dk1"/>
                </a:solidFill>
                <a:highlight>
                  <a:srgbClr val="FFFFFF"/>
                </a:highlight>
                <a:latin typeface="Courier New"/>
                <a:ea typeface="Courier New"/>
                <a:cs typeface="Courier New"/>
                <a:sym typeface="Courier New"/>
              </a:rPr>
              <a:t>b = </a:t>
            </a:r>
            <a:r>
              <a:rPr lang="en-IN" sz="1850">
                <a:solidFill>
                  <a:srgbClr val="A52A2A"/>
                </a:solidFill>
                <a:highlight>
                  <a:srgbClr val="FFFFFF"/>
                </a:highlight>
                <a:latin typeface="Courier New"/>
                <a:ea typeface="Courier New"/>
                <a:cs typeface="Courier New"/>
                <a:sym typeface="Courier New"/>
              </a:rPr>
              <a:t>"World"</a:t>
            </a:r>
            <a:endParaRPr sz="18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850">
                <a:solidFill>
                  <a:schemeClr val="dk1"/>
                </a:solidFill>
                <a:highlight>
                  <a:srgbClr val="FFFFFF"/>
                </a:highlight>
                <a:latin typeface="Courier New"/>
                <a:ea typeface="Courier New"/>
                <a:cs typeface="Courier New"/>
                <a:sym typeface="Courier New"/>
              </a:rPr>
              <a:t>c = a + b</a:t>
            </a:r>
            <a:endParaRPr sz="18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850">
                <a:solidFill>
                  <a:srgbClr val="0000CD"/>
                </a:solidFill>
                <a:highlight>
                  <a:srgbClr val="FFFFFF"/>
                </a:highlight>
                <a:latin typeface="Courier New"/>
                <a:ea typeface="Courier New"/>
                <a:cs typeface="Courier New"/>
                <a:sym typeface="Courier New"/>
              </a:rPr>
              <a:t>print</a:t>
            </a:r>
            <a:r>
              <a:rPr lang="en-IN" sz="1850">
                <a:solidFill>
                  <a:schemeClr val="dk1"/>
                </a:solidFill>
                <a:highlight>
                  <a:srgbClr val="FFFFFF"/>
                </a:highlight>
                <a:latin typeface="Courier New"/>
                <a:ea typeface="Courier New"/>
                <a:cs typeface="Courier New"/>
                <a:sym typeface="Courier New"/>
              </a:rPr>
              <a:t>(c)</a:t>
            </a:r>
            <a:endParaRPr sz="18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endParaRPr sz="18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100"/>
              </a:spcBef>
              <a:spcAft>
                <a:spcPts val="0"/>
              </a:spcAft>
              <a:buNone/>
            </a:pPr>
            <a:r>
              <a:rPr lang="en-IN" sz="1750">
                <a:solidFill>
                  <a:schemeClr val="dk1"/>
                </a:solidFill>
                <a:latin typeface="Verdana"/>
                <a:ea typeface="Verdana"/>
                <a:cs typeface="Verdana"/>
                <a:sym typeface="Verdana"/>
              </a:rPr>
              <a:t>To add a space between them, add a </a:t>
            </a:r>
            <a:r>
              <a:rPr lang="en-IN" sz="1800">
                <a:solidFill>
                  <a:srgbClr val="DC143C"/>
                </a:solidFill>
                <a:highlight>
                  <a:srgbClr val="F1F1F1"/>
                </a:highlight>
                <a:latin typeface="Courier New"/>
                <a:ea typeface="Courier New"/>
                <a:cs typeface="Courier New"/>
                <a:sym typeface="Courier New"/>
              </a:rPr>
              <a:t>" "</a:t>
            </a:r>
            <a:r>
              <a:rPr lang="en-IN" sz="1750">
                <a:solidFill>
                  <a:schemeClr val="dk1"/>
                </a:solidFill>
                <a:latin typeface="Verdana"/>
                <a:ea typeface="Verdana"/>
                <a:cs typeface="Verdana"/>
                <a:sym typeface="Verdana"/>
              </a:rPr>
              <a:t>:</a:t>
            </a:r>
            <a:endParaRPr sz="17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750">
                <a:solidFill>
                  <a:schemeClr val="dk1"/>
                </a:solidFill>
                <a:highlight>
                  <a:srgbClr val="FFFFFF"/>
                </a:highlight>
                <a:latin typeface="Courier New"/>
                <a:ea typeface="Courier New"/>
                <a:cs typeface="Courier New"/>
                <a:sym typeface="Courier New"/>
              </a:rPr>
              <a:t>a = </a:t>
            </a:r>
            <a:r>
              <a:rPr lang="en-IN" sz="1750">
                <a:solidFill>
                  <a:srgbClr val="A52A2A"/>
                </a:solidFill>
                <a:highlight>
                  <a:srgbClr val="FFFFFF"/>
                </a:highlight>
                <a:latin typeface="Courier New"/>
                <a:ea typeface="Courier New"/>
                <a:cs typeface="Courier New"/>
                <a:sym typeface="Courier New"/>
              </a:rPr>
              <a:t>"Hello"</a:t>
            </a:r>
            <a:endParaRPr sz="17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750">
                <a:solidFill>
                  <a:schemeClr val="dk1"/>
                </a:solidFill>
                <a:highlight>
                  <a:srgbClr val="FFFFFF"/>
                </a:highlight>
                <a:latin typeface="Courier New"/>
                <a:ea typeface="Courier New"/>
                <a:cs typeface="Courier New"/>
                <a:sym typeface="Courier New"/>
              </a:rPr>
              <a:t>b = </a:t>
            </a:r>
            <a:r>
              <a:rPr lang="en-IN" sz="1750">
                <a:solidFill>
                  <a:srgbClr val="A52A2A"/>
                </a:solidFill>
                <a:highlight>
                  <a:srgbClr val="FFFFFF"/>
                </a:highlight>
                <a:latin typeface="Courier New"/>
                <a:ea typeface="Courier New"/>
                <a:cs typeface="Courier New"/>
                <a:sym typeface="Courier New"/>
              </a:rPr>
              <a:t>"World"</a:t>
            </a:r>
            <a:endParaRPr sz="17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750">
                <a:solidFill>
                  <a:schemeClr val="dk1"/>
                </a:solidFill>
                <a:highlight>
                  <a:srgbClr val="FFFFFF"/>
                </a:highlight>
                <a:latin typeface="Courier New"/>
                <a:ea typeface="Courier New"/>
                <a:cs typeface="Courier New"/>
                <a:sym typeface="Courier New"/>
              </a:rPr>
              <a:t>c = a + </a:t>
            </a:r>
            <a:r>
              <a:rPr lang="en-IN" sz="1750">
                <a:solidFill>
                  <a:srgbClr val="A52A2A"/>
                </a:solidFill>
                <a:highlight>
                  <a:srgbClr val="FFFFFF"/>
                </a:highlight>
                <a:latin typeface="Courier New"/>
                <a:ea typeface="Courier New"/>
                <a:cs typeface="Courier New"/>
                <a:sym typeface="Courier New"/>
              </a:rPr>
              <a:t>" "</a:t>
            </a:r>
            <a:r>
              <a:rPr lang="en-IN" sz="1750">
                <a:solidFill>
                  <a:schemeClr val="dk1"/>
                </a:solidFill>
                <a:highlight>
                  <a:srgbClr val="FFFFFF"/>
                </a:highlight>
                <a:latin typeface="Courier New"/>
                <a:ea typeface="Courier New"/>
                <a:cs typeface="Courier New"/>
                <a:sym typeface="Courier New"/>
              </a:rPr>
              <a:t> + b</a:t>
            </a:r>
            <a:endParaRPr sz="17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750">
                <a:solidFill>
                  <a:srgbClr val="0000CD"/>
                </a:solidFill>
                <a:highlight>
                  <a:srgbClr val="FFFFFF"/>
                </a:highlight>
                <a:latin typeface="Courier New"/>
                <a:ea typeface="Courier New"/>
                <a:cs typeface="Courier New"/>
                <a:sym typeface="Courier New"/>
              </a:rPr>
              <a:t>print</a:t>
            </a:r>
            <a:r>
              <a:rPr lang="en-IN" sz="1750">
                <a:solidFill>
                  <a:schemeClr val="dk1"/>
                </a:solidFill>
                <a:highlight>
                  <a:srgbClr val="FFFFFF"/>
                </a:highlight>
                <a:latin typeface="Courier New"/>
                <a:ea typeface="Courier New"/>
                <a:cs typeface="Courier New"/>
                <a:sym typeface="Courier New"/>
              </a:rPr>
              <a:t>(c)</a:t>
            </a:r>
            <a:endParaRPr sz="17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endParaRPr sz="24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8"/>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17" name="Google Shape;317;p38"/>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18" name="Google Shape;318;p38"/>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26</a:t>
            </a:fld>
            <a:endParaRPr/>
          </a:p>
        </p:txBody>
      </p:sp>
      <p:sp>
        <p:nvSpPr>
          <p:cNvPr id="319" name="Google Shape;319;p38"/>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3000">
                <a:solidFill>
                  <a:schemeClr val="dk1"/>
                </a:solidFill>
                <a:highlight>
                  <a:srgbClr val="FFFFFF"/>
                </a:highlight>
              </a:rPr>
              <a:t>String Format</a:t>
            </a:r>
            <a:endParaRPr sz="3000">
              <a:solidFill>
                <a:schemeClr val="dk1"/>
              </a:solidFill>
              <a:highlight>
                <a:srgbClr val="FFFFFF"/>
              </a:highlight>
            </a:endParaRPr>
          </a:p>
          <a:p>
            <a:pPr marL="0" lvl="0" indent="0" algn="l" rtl="0">
              <a:lnSpc>
                <a:spcPct val="115000"/>
              </a:lnSpc>
              <a:spcBef>
                <a:spcPts val="1400"/>
              </a:spcBef>
              <a:spcAft>
                <a:spcPts val="0"/>
              </a:spcAft>
              <a:buNone/>
            </a:pPr>
            <a:r>
              <a:rPr lang="en-IN" sz="1750">
                <a:solidFill>
                  <a:schemeClr val="dk1"/>
                </a:solidFill>
                <a:highlight>
                  <a:srgbClr val="FFFFFF"/>
                </a:highlight>
                <a:latin typeface="Verdana"/>
                <a:ea typeface="Verdana"/>
                <a:cs typeface="Verdana"/>
                <a:sym typeface="Verdana"/>
              </a:rPr>
              <a:t>As we learned in the Python Variables chapter, we cannot combine strings and numbers like this:</a:t>
            </a:r>
            <a:endParaRPr sz="17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2500">
                <a:solidFill>
                  <a:schemeClr val="dk1"/>
                </a:solidFill>
              </a:rPr>
              <a:t>Example</a:t>
            </a:r>
            <a:endParaRPr sz="2500">
              <a:solidFill>
                <a:schemeClr val="dk1"/>
              </a:solidFill>
            </a:endParaRPr>
          </a:p>
          <a:p>
            <a:pPr marL="114300" marR="114300" lvl="0" indent="0" algn="l" rtl="0">
              <a:lnSpc>
                <a:spcPct val="115000"/>
              </a:lnSpc>
              <a:spcBef>
                <a:spcPts val="800"/>
              </a:spcBef>
              <a:spcAft>
                <a:spcPts val="0"/>
              </a:spcAft>
              <a:buNone/>
            </a:pPr>
            <a:r>
              <a:rPr lang="en-IN" sz="1850">
                <a:solidFill>
                  <a:schemeClr val="dk1"/>
                </a:solidFill>
                <a:highlight>
                  <a:srgbClr val="FFFFFF"/>
                </a:highlight>
                <a:latin typeface="Courier New"/>
                <a:ea typeface="Courier New"/>
                <a:cs typeface="Courier New"/>
                <a:sym typeface="Courier New"/>
              </a:rPr>
              <a:t>age = </a:t>
            </a:r>
            <a:r>
              <a:rPr lang="en-IN" sz="1850">
                <a:solidFill>
                  <a:srgbClr val="FF0000"/>
                </a:solidFill>
                <a:highlight>
                  <a:srgbClr val="FFFFFF"/>
                </a:highlight>
                <a:latin typeface="Courier New"/>
                <a:ea typeface="Courier New"/>
                <a:cs typeface="Courier New"/>
                <a:sym typeface="Courier New"/>
              </a:rPr>
              <a:t>36</a:t>
            </a:r>
            <a:endParaRPr sz="1850">
              <a:solidFill>
                <a:srgbClr val="FF0000"/>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850">
                <a:solidFill>
                  <a:schemeClr val="dk1"/>
                </a:solidFill>
                <a:highlight>
                  <a:srgbClr val="FFFFFF"/>
                </a:highlight>
                <a:latin typeface="Courier New"/>
                <a:ea typeface="Courier New"/>
                <a:cs typeface="Courier New"/>
                <a:sym typeface="Courier New"/>
              </a:rPr>
              <a:t>txt = </a:t>
            </a:r>
            <a:r>
              <a:rPr lang="en-IN" sz="1850">
                <a:solidFill>
                  <a:srgbClr val="A52A2A"/>
                </a:solidFill>
                <a:highlight>
                  <a:srgbClr val="FFFFFF"/>
                </a:highlight>
                <a:latin typeface="Courier New"/>
                <a:ea typeface="Courier New"/>
                <a:cs typeface="Courier New"/>
                <a:sym typeface="Courier New"/>
              </a:rPr>
              <a:t>"My name is John, I am "</a:t>
            </a:r>
            <a:r>
              <a:rPr lang="en-IN" sz="1850">
                <a:solidFill>
                  <a:schemeClr val="dk1"/>
                </a:solidFill>
                <a:highlight>
                  <a:srgbClr val="FFFFFF"/>
                </a:highlight>
                <a:latin typeface="Courier New"/>
                <a:ea typeface="Courier New"/>
                <a:cs typeface="Courier New"/>
                <a:sym typeface="Courier New"/>
              </a:rPr>
              <a:t> + age</a:t>
            </a:r>
            <a:endParaRPr sz="18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850">
                <a:solidFill>
                  <a:srgbClr val="0000CD"/>
                </a:solidFill>
                <a:highlight>
                  <a:srgbClr val="FFFFFF"/>
                </a:highlight>
                <a:latin typeface="Courier New"/>
                <a:ea typeface="Courier New"/>
                <a:cs typeface="Courier New"/>
                <a:sym typeface="Courier New"/>
              </a:rPr>
              <a:t>print</a:t>
            </a:r>
            <a:r>
              <a:rPr lang="en-IN" sz="1850">
                <a:solidFill>
                  <a:schemeClr val="dk1"/>
                </a:solidFill>
                <a:highlight>
                  <a:srgbClr val="FFFFFF"/>
                </a:highlight>
                <a:latin typeface="Courier New"/>
                <a:ea typeface="Courier New"/>
                <a:cs typeface="Courier New"/>
                <a:sym typeface="Courier New"/>
              </a:rPr>
              <a:t>(txt)</a:t>
            </a:r>
            <a:endParaRPr sz="18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But we can combine strings and numbers by using the </a:t>
            </a:r>
            <a:r>
              <a:rPr lang="en-IN" sz="1500">
                <a:solidFill>
                  <a:srgbClr val="DC143C"/>
                </a:solidFill>
                <a:highlight>
                  <a:srgbClr val="F1F1F1"/>
                </a:highlight>
                <a:latin typeface="Courier New"/>
                <a:ea typeface="Courier New"/>
                <a:cs typeface="Courier New"/>
                <a:sym typeface="Courier New"/>
              </a:rPr>
              <a:t>format()</a:t>
            </a:r>
            <a:r>
              <a:rPr lang="en-IN" sz="1450">
                <a:solidFill>
                  <a:schemeClr val="dk1"/>
                </a:solidFill>
                <a:highlight>
                  <a:srgbClr val="FFFFFF"/>
                </a:highlight>
                <a:latin typeface="Verdana"/>
                <a:ea typeface="Verdana"/>
                <a:cs typeface="Verdana"/>
                <a:sym typeface="Verdana"/>
              </a:rPr>
              <a:t> method!</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9"/>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25" name="Google Shape;325;p39"/>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26" name="Google Shape;326;p39"/>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27</a:t>
            </a:fld>
            <a:endParaRPr/>
          </a:p>
        </p:txBody>
      </p:sp>
      <p:sp>
        <p:nvSpPr>
          <p:cNvPr id="327" name="Google Shape;327;p39"/>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None/>
            </a:pPr>
            <a:r>
              <a:rPr lang="en-IN" sz="1850">
                <a:solidFill>
                  <a:schemeClr val="dk1"/>
                </a:solidFill>
                <a:highlight>
                  <a:srgbClr val="FFFFFF"/>
                </a:highlight>
                <a:latin typeface="Verdana"/>
                <a:ea typeface="Verdana"/>
                <a:cs typeface="Verdana"/>
                <a:sym typeface="Verdana"/>
              </a:rPr>
              <a:t>The </a:t>
            </a:r>
            <a:r>
              <a:rPr lang="en-IN" sz="1900">
                <a:solidFill>
                  <a:srgbClr val="DC143C"/>
                </a:solidFill>
                <a:highlight>
                  <a:srgbClr val="F1F1F1"/>
                </a:highlight>
                <a:latin typeface="Courier New"/>
                <a:ea typeface="Courier New"/>
                <a:cs typeface="Courier New"/>
                <a:sym typeface="Courier New"/>
              </a:rPr>
              <a:t>format()</a:t>
            </a:r>
            <a:r>
              <a:rPr lang="en-IN" sz="1850">
                <a:solidFill>
                  <a:schemeClr val="dk1"/>
                </a:solidFill>
                <a:highlight>
                  <a:srgbClr val="FFFFFF"/>
                </a:highlight>
                <a:latin typeface="Verdana"/>
                <a:ea typeface="Verdana"/>
                <a:cs typeface="Verdana"/>
                <a:sym typeface="Verdana"/>
              </a:rPr>
              <a:t> method takes the passed arguments, formats them, and places them in the string where the placeholders </a:t>
            </a:r>
            <a:r>
              <a:rPr lang="en-IN" sz="1900">
                <a:solidFill>
                  <a:srgbClr val="DC143C"/>
                </a:solidFill>
                <a:highlight>
                  <a:srgbClr val="F1F1F1"/>
                </a:highlight>
                <a:latin typeface="Courier New"/>
                <a:ea typeface="Courier New"/>
                <a:cs typeface="Courier New"/>
                <a:sym typeface="Courier New"/>
              </a:rPr>
              <a:t>{}</a:t>
            </a:r>
            <a:r>
              <a:rPr lang="en-IN" sz="1850">
                <a:solidFill>
                  <a:schemeClr val="dk1"/>
                </a:solidFill>
                <a:highlight>
                  <a:srgbClr val="FFFFFF"/>
                </a:highlight>
                <a:latin typeface="Verdana"/>
                <a:ea typeface="Verdana"/>
                <a:cs typeface="Verdana"/>
                <a:sym typeface="Verdana"/>
              </a:rPr>
              <a:t> are:</a:t>
            </a:r>
            <a:endParaRPr sz="18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550">
                <a:solidFill>
                  <a:schemeClr val="dk1"/>
                </a:solidFill>
                <a:latin typeface="Verdana"/>
                <a:ea typeface="Verdana"/>
                <a:cs typeface="Verdana"/>
                <a:sym typeface="Verdana"/>
              </a:rPr>
              <a:t>Use the </a:t>
            </a:r>
            <a:r>
              <a:rPr lang="en-IN" sz="1600">
                <a:solidFill>
                  <a:srgbClr val="DC143C"/>
                </a:solidFill>
                <a:highlight>
                  <a:srgbClr val="F1F1F1"/>
                </a:highlight>
                <a:latin typeface="Courier New"/>
                <a:ea typeface="Courier New"/>
                <a:cs typeface="Courier New"/>
                <a:sym typeface="Courier New"/>
              </a:rPr>
              <a:t>format()</a:t>
            </a:r>
            <a:r>
              <a:rPr lang="en-IN" sz="1550">
                <a:solidFill>
                  <a:schemeClr val="dk1"/>
                </a:solidFill>
                <a:latin typeface="Verdana"/>
                <a:ea typeface="Verdana"/>
                <a:cs typeface="Verdana"/>
                <a:sym typeface="Verdana"/>
              </a:rPr>
              <a:t> method to insert numbers into strings:</a:t>
            </a:r>
            <a:endParaRPr sz="15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550">
                <a:solidFill>
                  <a:schemeClr val="dk1"/>
                </a:solidFill>
                <a:highlight>
                  <a:srgbClr val="FFFFFF"/>
                </a:highlight>
                <a:latin typeface="Courier New"/>
                <a:ea typeface="Courier New"/>
                <a:cs typeface="Courier New"/>
                <a:sym typeface="Courier New"/>
              </a:rPr>
              <a:t>age = </a:t>
            </a:r>
            <a:r>
              <a:rPr lang="en-IN" sz="1550">
                <a:solidFill>
                  <a:srgbClr val="FF0000"/>
                </a:solidFill>
                <a:highlight>
                  <a:srgbClr val="FFFFFF"/>
                </a:highlight>
                <a:latin typeface="Courier New"/>
                <a:ea typeface="Courier New"/>
                <a:cs typeface="Courier New"/>
                <a:sym typeface="Courier New"/>
              </a:rPr>
              <a:t>36</a:t>
            </a:r>
            <a:endParaRPr sz="1550">
              <a:solidFill>
                <a:srgbClr val="FF0000"/>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550">
                <a:solidFill>
                  <a:schemeClr val="dk1"/>
                </a:solidFill>
                <a:highlight>
                  <a:srgbClr val="FFFFFF"/>
                </a:highlight>
                <a:latin typeface="Courier New"/>
                <a:ea typeface="Courier New"/>
                <a:cs typeface="Courier New"/>
                <a:sym typeface="Courier New"/>
              </a:rPr>
              <a:t>txt = </a:t>
            </a:r>
            <a:r>
              <a:rPr lang="en-IN" sz="1550">
                <a:solidFill>
                  <a:srgbClr val="A52A2A"/>
                </a:solidFill>
                <a:highlight>
                  <a:srgbClr val="FFFFFF"/>
                </a:highlight>
                <a:latin typeface="Courier New"/>
                <a:ea typeface="Courier New"/>
                <a:cs typeface="Courier New"/>
                <a:sym typeface="Courier New"/>
              </a:rPr>
              <a:t>"My name is John, and I am {}"</a:t>
            </a:r>
            <a:endParaRPr sz="15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550">
                <a:solidFill>
                  <a:srgbClr val="0000CD"/>
                </a:solidFill>
                <a:highlight>
                  <a:srgbClr val="FFFFFF"/>
                </a:highlight>
                <a:latin typeface="Courier New"/>
                <a:ea typeface="Courier New"/>
                <a:cs typeface="Courier New"/>
                <a:sym typeface="Courier New"/>
              </a:rPr>
              <a:t>print</a:t>
            </a:r>
            <a:r>
              <a:rPr lang="en-IN" sz="1550">
                <a:solidFill>
                  <a:schemeClr val="dk1"/>
                </a:solidFill>
                <a:highlight>
                  <a:srgbClr val="FFFFFF"/>
                </a:highlight>
                <a:latin typeface="Courier New"/>
                <a:ea typeface="Courier New"/>
                <a:cs typeface="Courier New"/>
                <a:sym typeface="Courier New"/>
              </a:rPr>
              <a:t>(txt.</a:t>
            </a:r>
            <a:r>
              <a:rPr lang="en-IN" sz="1550">
                <a:solidFill>
                  <a:srgbClr val="0000CD"/>
                </a:solidFill>
                <a:highlight>
                  <a:srgbClr val="FFFFFF"/>
                </a:highlight>
                <a:latin typeface="Courier New"/>
                <a:ea typeface="Courier New"/>
                <a:cs typeface="Courier New"/>
                <a:sym typeface="Courier New"/>
              </a:rPr>
              <a:t>format</a:t>
            </a:r>
            <a:r>
              <a:rPr lang="en-IN" sz="1550">
                <a:solidFill>
                  <a:schemeClr val="dk1"/>
                </a:solidFill>
                <a:highlight>
                  <a:srgbClr val="FFFFFF"/>
                </a:highlight>
                <a:latin typeface="Courier New"/>
                <a:ea typeface="Courier New"/>
                <a:cs typeface="Courier New"/>
                <a:sym typeface="Courier New"/>
              </a:rPr>
              <a:t>(age))</a:t>
            </a:r>
            <a:endParaRPr sz="15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400"/>
              </a:spcBef>
              <a:spcAft>
                <a:spcPts val="0"/>
              </a:spcAft>
              <a:buNone/>
            </a:pPr>
            <a:r>
              <a:rPr lang="en-IN" sz="1550">
                <a:solidFill>
                  <a:schemeClr val="dk1"/>
                </a:solidFill>
                <a:highlight>
                  <a:srgbClr val="FFFFFF"/>
                </a:highlight>
                <a:latin typeface="Verdana"/>
                <a:ea typeface="Verdana"/>
                <a:cs typeface="Verdana"/>
                <a:sym typeface="Verdana"/>
              </a:rPr>
              <a:t>The format() method takes unlimited number of arguments, and are placed into the respective placeholders:</a:t>
            </a:r>
            <a:endParaRPr sz="15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550">
                <a:solidFill>
                  <a:schemeClr val="dk1"/>
                </a:solidFill>
                <a:highlight>
                  <a:srgbClr val="FFFFFF"/>
                </a:highlight>
                <a:latin typeface="Courier New"/>
                <a:ea typeface="Courier New"/>
                <a:cs typeface="Courier New"/>
                <a:sym typeface="Courier New"/>
              </a:rPr>
              <a:t>quantity = </a:t>
            </a:r>
            <a:r>
              <a:rPr lang="en-IN" sz="1550">
                <a:solidFill>
                  <a:srgbClr val="FF0000"/>
                </a:solidFill>
                <a:highlight>
                  <a:srgbClr val="FFFFFF"/>
                </a:highlight>
                <a:latin typeface="Courier New"/>
                <a:ea typeface="Courier New"/>
                <a:cs typeface="Courier New"/>
                <a:sym typeface="Courier New"/>
              </a:rPr>
              <a:t>3</a:t>
            </a:r>
            <a:endParaRPr sz="1550">
              <a:solidFill>
                <a:srgbClr val="FF0000"/>
              </a:solidFill>
              <a:highlight>
                <a:srgbClr val="FFFFFF"/>
              </a:highlight>
              <a:latin typeface="Courier New"/>
              <a:ea typeface="Courier New"/>
              <a:cs typeface="Courier New"/>
              <a:sym typeface="Courier New"/>
            </a:endParaRPr>
          </a:p>
          <a:p>
            <a:pPr marL="0" lvl="0" indent="0" algn="l" rtl="0">
              <a:lnSpc>
                <a:spcPct val="115000"/>
              </a:lnSpc>
              <a:spcBef>
                <a:spcPts val="1400"/>
              </a:spcBef>
              <a:spcAft>
                <a:spcPts val="0"/>
              </a:spcAft>
              <a:buNone/>
            </a:pPr>
            <a:r>
              <a:rPr lang="en-IN" sz="1550">
                <a:solidFill>
                  <a:schemeClr val="dk1"/>
                </a:solidFill>
                <a:highlight>
                  <a:srgbClr val="FFFFFF"/>
                </a:highlight>
                <a:latin typeface="Courier New"/>
                <a:ea typeface="Courier New"/>
                <a:cs typeface="Courier New"/>
                <a:sym typeface="Courier New"/>
              </a:rPr>
              <a:t>itemno = </a:t>
            </a:r>
            <a:r>
              <a:rPr lang="en-IN" sz="1550">
                <a:solidFill>
                  <a:srgbClr val="FF0000"/>
                </a:solidFill>
                <a:highlight>
                  <a:srgbClr val="FFFFFF"/>
                </a:highlight>
                <a:latin typeface="Courier New"/>
                <a:ea typeface="Courier New"/>
                <a:cs typeface="Courier New"/>
                <a:sym typeface="Courier New"/>
              </a:rPr>
              <a:t>567</a:t>
            </a:r>
            <a:endParaRPr sz="1550">
              <a:solidFill>
                <a:srgbClr val="FF0000"/>
              </a:solidFill>
              <a:highlight>
                <a:srgbClr val="FFFFFF"/>
              </a:highlight>
              <a:latin typeface="Courier New"/>
              <a:ea typeface="Courier New"/>
              <a:cs typeface="Courier New"/>
              <a:sym typeface="Courier New"/>
            </a:endParaRPr>
          </a:p>
          <a:p>
            <a:pPr marL="0" lvl="0" indent="0" algn="l" rtl="0">
              <a:lnSpc>
                <a:spcPct val="115000"/>
              </a:lnSpc>
              <a:spcBef>
                <a:spcPts val="1400"/>
              </a:spcBef>
              <a:spcAft>
                <a:spcPts val="0"/>
              </a:spcAft>
              <a:buNone/>
            </a:pPr>
            <a:r>
              <a:rPr lang="en-IN" sz="1550">
                <a:solidFill>
                  <a:schemeClr val="dk1"/>
                </a:solidFill>
                <a:highlight>
                  <a:srgbClr val="FFFFFF"/>
                </a:highlight>
                <a:latin typeface="Courier New"/>
                <a:ea typeface="Courier New"/>
                <a:cs typeface="Courier New"/>
                <a:sym typeface="Courier New"/>
              </a:rPr>
              <a:t>price = </a:t>
            </a:r>
            <a:r>
              <a:rPr lang="en-IN" sz="1550">
                <a:solidFill>
                  <a:srgbClr val="FF0000"/>
                </a:solidFill>
                <a:highlight>
                  <a:srgbClr val="FFFFFF"/>
                </a:highlight>
                <a:latin typeface="Courier New"/>
                <a:ea typeface="Courier New"/>
                <a:cs typeface="Courier New"/>
                <a:sym typeface="Courier New"/>
              </a:rPr>
              <a:t>49.95</a:t>
            </a:r>
            <a:endParaRPr sz="1550">
              <a:solidFill>
                <a:srgbClr val="FF0000"/>
              </a:solidFill>
              <a:highlight>
                <a:srgbClr val="FFFFFF"/>
              </a:highlight>
              <a:latin typeface="Courier New"/>
              <a:ea typeface="Courier New"/>
              <a:cs typeface="Courier New"/>
              <a:sym typeface="Courier New"/>
            </a:endParaRPr>
          </a:p>
          <a:p>
            <a:pPr marL="0" lvl="0" indent="0" algn="l" rtl="0">
              <a:lnSpc>
                <a:spcPct val="115000"/>
              </a:lnSpc>
              <a:spcBef>
                <a:spcPts val="1400"/>
              </a:spcBef>
              <a:spcAft>
                <a:spcPts val="0"/>
              </a:spcAft>
              <a:buNone/>
            </a:pPr>
            <a:r>
              <a:rPr lang="en-IN" sz="1550">
                <a:solidFill>
                  <a:schemeClr val="dk1"/>
                </a:solidFill>
                <a:highlight>
                  <a:srgbClr val="FFFFFF"/>
                </a:highlight>
                <a:latin typeface="Courier New"/>
                <a:ea typeface="Courier New"/>
                <a:cs typeface="Courier New"/>
                <a:sym typeface="Courier New"/>
              </a:rPr>
              <a:t>myorder = </a:t>
            </a:r>
            <a:r>
              <a:rPr lang="en-IN" sz="1550">
                <a:solidFill>
                  <a:srgbClr val="A52A2A"/>
                </a:solidFill>
                <a:highlight>
                  <a:srgbClr val="FFFFFF"/>
                </a:highlight>
                <a:latin typeface="Courier New"/>
                <a:ea typeface="Courier New"/>
                <a:cs typeface="Courier New"/>
                <a:sym typeface="Courier New"/>
              </a:rPr>
              <a:t>"I want {} pieces of item {} for {} dollars."</a:t>
            </a:r>
            <a:endParaRPr sz="1550">
              <a:solidFill>
                <a:srgbClr val="A52A2A"/>
              </a:solidFill>
              <a:highlight>
                <a:srgbClr val="FFFFFF"/>
              </a:highlight>
              <a:latin typeface="Courier New"/>
              <a:ea typeface="Courier New"/>
              <a:cs typeface="Courier New"/>
              <a:sym typeface="Courier New"/>
            </a:endParaRPr>
          </a:p>
          <a:p>
            <a:pPr marL="0" lvl="0" indent="0" algn="l" rtl="0">
              <a:lnSpc>
                <a:spcPct val="115000"/>
              </a:lnSpc>
              <a:spcBef>
                <a:spcPts val="1400"/>
              </a:spcBef>
              <a:spcAft>
                <a:spcPts val="0"/>
              </a:spcAft>
              <a:buNone/>
            </a:pPr>
            <a:r>
              <a:rPr lang="en-IN" sz="1550">
                <a:solidFill>
                  <a:srgbClr val="0000CD"/>
                </a:solidFill>
                <a:highlight>
                  <a:srgbClr val="FFFFFF"/>
                </a:highlight>
                <a:latin typeface="Courier New"/>
                <a:ea typeface="Courier New"/>
                <a:cs typeface="Courier New"/>
                <a:sym typeface="Courier New"/>
              </a:rPr>
              <a:t>print</a:t>
            </a:r>
            <a:r>
              <a:rPr lang="en-IN" sz="1550">
                <a:solidFill>
                  <a:schemeClr val="dk1"/>
                </a:solidFill>
                <a:highlight>
                  <a:srgbClr val="FFFFFF"/>
                </a:highlight>
                <a:latin typeface="Courier New"/>
                <a:ea typeface="Courier New"/>
                <a:cs typeface="Courier New"/>
                <a:sym typeface="Courier New"/>
              </a:rPr>
              <a:t>(myorder.</a:t>
            </a:r>
            <a:r>
              <a:rPr lang="en-IN" sz="1550">
                <a:solidFill>
                  <a:srgbClr val="0000CD"/>
                </a:solidFill>
                <a:highlight>
                  <a:srgbClr val="FFFFFF"/>
                </a:highlight>
                <a:latin typeface="Courier New"/>
                <a:ea typeface="Courier New"/>
                <a:cs typeface="Courier New"/>
                <a:sym typeface="Courier New"/>
              </a:rPr>
              <a:t>format</a:t>
            </a:r>
            <a:r>
              <a:rPr lang="en-IN" sz="1550">
                <a:solidFill>
                  <a:schemeClr val="dk1"/>
                </a:solidFill>
                <a:highlight>
                  <a:srgbClr val="FFFFFF"/>
                </a:highlight>
                <a:latin typeface="Courier New"/>
                <a:ea typeface="Courier New"/>
                <a:cs typeface="Courier New"/>
                <a:sym typeface="Courier New"/>
              </a:rPr>
              <a:t>(quantity, itemno, price))</a:t>
            </a: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24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0"/>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33" name="Google Shape;333;p40"/>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34" name="Google Shape;334;p40"/>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28</a:t>
            </a:fld>
            <a:endParaRPr/>
          </a:p>
        </p:txBody>
      </p:sp>
      <p:sp>
        <p:nvSpPr>
          <p:cNvPr id="335" name="Google Shape;335;p40"/>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1650">
                <a:solidFill>
                  <a:schemeClr val="dk1"/>
                </a:solidFill>
                <a:highlight>
                  <a:srgbClr val="FFFFFF"/>
                </a:highlight>
                <a:latin typeface="Verdana"/>
                <a:ea typeface="Verdana"/>
                <a:cs typeface="Verdana"/>
                <a:sym typeface="Verdana"/>
              </a:rPr>
              <a:t>You can use index numbers </a:t>
            </a:r>
            <a:r>
              <a:rPr lang="en-IN" sz="1700">
                <a:solidFill>
                  <a:srgbClr val="DC143C"/>
                </a:solidFill>
                <a:highlight>
                  <a:srgbClr val="F1F1F1"/>
                </a:highlight>
                <a:latin typeface="Courier New"/>
                <a:ea typeface="Courier New"/>
                <a:cs typeface="Courier New"/>
                <a:sym typeface="Courier New"/>
              </a:rPr>
              <a:t>{0}</a:t>
            </a:r>
            <a:r>
              <a:rPr lang="en-IN" sz="1650">
                <a:solidFill>
                  <a:schemeClr val="dk1"/>
                </a:solidFill>
                <a:highlight>
                  <a:srgbClr val="FFFFFF"/>
                </a:highlight>
                <a:latin typeface="Verdana"/>
                <a:ea typeface="Verdana"/>
                <a:cs typeface="Verdana"/>
                <a:sym typeface="Verdana"/>
              </a:rPr>
              <a:t> to be sure the arguments are placed in the correct placeholders:</a:t>
            </a:r>
            <a:endParaRPr sz="2900">
              <a:solidFill>
                <a:schemeClr val="dk1"/>
              </a:solidFill>
              <a:highlight>
                <a:srgbClr val="FFFFFF"/>
              </a:highlight>
            </a:endParaRPr>
          </a:p>
          <a:p>
            <a:pPr marL="0" marR="0" lvl="0" indent="0" algn="l" rtl="0">
              <a:lnSpc>
                <a:spcPct val="80000"/>
              </a:lnSpc>
              <a:spcBef>
                <a:spcPts val="800"/>
              </a:spcBef>
              <a:spcAft>
                <a:spcPts val="0"/>
              </a:spcAft>
              <a:buClr>
                <a:schemeClr val="dk1"/>
              </a:buClr>
              <a:buSzPts val="1100"/>
              <a:buFont typeface="Arial"/>
              <a:buNone/>
            </a:pPr>
            <a:r>
              <a:rPr lang="en-IN" sz="1650">
                <a:solidFill>
                  <a:schemeClr val="dk1"/>
                </a:solidFill>
                <a:highlight>
                  <a:srgbClr val="FFFFFF"/>
                </a:highlight>
                <a:latin typeface="Courier New"/>
                <a:ea typeface="Courier New"/>
                <a:cs typeface="Courier New"/>
                <a:sym typeface="Courier New"/>
              </a:rPr>
              <a:t>quantity = </a:t>
            </a:r>
            <a:r>
              <a:rPr lang="en-IN" sz="1650">
                <a:solidFill>
                  <a:srgbClr val="FF0000"/>
                </a:solidFill>
                <a:highlight>
                  <a:srgbClr val="FFFFFF"/>
                </a:highlight>
                <a:latin typeface="Courier New"/>
                <a:ea typeface="Courier New"/>
                <a:cs typeface="Courier New"/>
                <a:sym typeface="Courier New"/>
              </a:rPr>
              <a:t>3</a:t>
            </a:r>
            <a:endParaRPr sz="1650">
              <a:solidFill>
                <a:srgbClr val="FF0000"/>
              </a:solidFill>
              <a:highlight>
                <a:srgbClr val="FFFFFF"/>
              </a:highlight>
              <a:latin typeface="Courier New"/>
              <a:ea typeface="Courier New"/>
              <a:cs typeface="Courier New"/>
              <a:sym typeface="Courier New"/>
            </a:endParaRPr>
          </a:p>
          <a:p>
            <a:pPr marL="0" marR="0" lvl="0" indent="0" algn="l" rtl="0">
              <a:lnSpc>
                <a:spcPct val="80000"/>
              </a:lnSpc>
              <a:spcBef>
                <a:spcPts val="592"/>
              </a:spcBef>
              <a:spcAft>
                <a:spcPts val="0"/>
              </a:spcAft>
              <a:buClr>
                <a:schemeClr val="dk1"/>
              </a:buClr>
              <a:buSzPts val="1100"/>
              <a:buFont typeface="Arial"/>
              <a:buNone/>
            </a:pPr>
            <a:r>
              <a:rPr lang="en-IN" sz="1650">
                <a:solidFill>
                  <a:schemeClr val="dk1"/>
                </a:solidFill>
                <a:highlight>
                  <a:srgbClr val="FFFFFF"/>
                </a:highlight>
                <a:latin typeface="Courier New"/>
                <a:ea typeface="Courier New"/>
                <a:cs typeface="Courier New"/>
                <a:sym typeface="Courier New"/>
              </a:rPr>
              <a:t>itemno = </a:t>
            </a:r>
            <a:r>
              <a:rPr lang="en-IN" sz="1650">
                <a:solidFill>
                  <a:srgbClr val="FF0000"/>
                </a:solidFill>
                <a:highlight>
                  <a:srgbClr val="FFFFFF"/>
                </a:highlight>
                <a:latin typeface="Courier New"/>
                <a:ea typeface="Courier New"/>
                <a:cs typeface="Courier New"/>
                <a:sym typeface="Courier New"/>
              </a:rPr>
              <a:t>567</a:t>
            </a:r>
            <a:endParaRPr sz="1650">
              <a:solidFill>
                <a:srgbClr val="FF0000"/>
              </a:solidFill>
              <a:highlight>
                <a:srgbClr val="FFFFFF"/>
              </a:highlight>
              <a:latin typeface="Courier New"/>
              <a:ea typeface="Courier New"/>
              <a:cs typeface="Courier New"/>
              <a:sym typeface="Courier New"/>
            </a:endParaRPr>
          </a:p>
          <a:p>
            <a:pPr marL="0" marR="0" lvl="0" indent="0" algn="l" rtl="0">
              <a:lnSpc>
                <a:spcPct val="80000"/>
              </a:lnSpc>
              <a:spcBef>
                <a:spcPts val="592"/>
              </a:spcBef>
              <a:spcAft>
                <a:spcPts val="0"/>
              </a:spcAft>
              <a:buClr>
                <a:schemeClr val="dk1"/>
              </a:buClr>
              <a:buSzPts val="1100"/>
              <a:buFont typeface="Arial"/>
              <a:buNone/>
            </a:pPr>
            <a:r>
              <a:rPr lang="en-IN" sz="1650">
                <a:solidFill>
                  <a:schemeClr val="dk1"/>
                </a:solidFill>
                <a:highlight>
                  <a:srgbClr val="FFFFFF"/>
                </a:highlight>
                <a:latin typeface="Courier New"/>
                <a:ea typeface="Courier New"/>
                <a:cs typeface="Courier New"/>
                <a:sym typeface="Courier New"/>
              </a:rPr>
              <a:t>price = </a:t>
            </a:r>
            <a:r>
              <a:rPr lang="en-IN" sz="1650">
                <a:solidFill>
                  <a:srgbClr val="FF0000"/>
                </a:solidFill>
                <a:highlight>
                  <a:srgbClr val="FFFFFF"/>
                </a:highlight>
                <a:latin typeface="Courier New"/>
                <a:ea typeface="Courier New"/>
                <a:cs typeface="Courier New"/>
                <a:sym typeface="Courier New"/>
              </a:rPr>
              <a:t>49.95</a:t>
            </a:r>
            <a:endParaRPr sz="1650">
              <a:solidFill>
                <a:srgbClr val="FF0000"/>
              </a:solidFill>
              <a:highlight>
                <a:srgbClr val="FFFFFF"/>
              </a:highlight>
              <a:latin typeface="Courier New"/>
              <a:ea typeface="Courier New"/>
              <a:cs typeface="Courier New"/>
              <a:sym typeface="Courier New"/>
            </a:endParaRPr>
          </a:p>
          <a:p>
            <a:pPr marL="0" marR="0" lvl="0" indent="0" algn="l" rtl="0">
              <a:lnSpc>
                <a:spcPct val="80000"/>
              </a:lnSpc>
              <a:spcBef>
                <a:spcPts val="592"/>
              </a:spcBef>
              <a:spcAft>
                <a:spcPts val="0"/>
              </a:spcAft>
              <a:buClr>
                <a:schemeClr val="dk1"/>
              </a:buClr>
              <a:buSzPts val="1100"/>
              <a:buFont typeface="Arial"/>
              <a:buNone/>
            </a:pPr>
            <a:r>
              <a:rPr lang="en-IN" sz="1650">
                <a:solidFill>
                  <a:schemeClr val="dk1"/>
                </a:solidFill>
                <a:highlight>
                  <a:srgbClr val="FFFFFF"/>
                </a:highlight>
                <a:latin typeface="Courier New"/>
                <a:ea typeface="Courier New"/>
                <a:cs typeface="Courier New"/>
                <a:sym typeface="Courier New"/>
              </a:rPr>
              <a:t>myorder = </a:t>
            </a:r>
            <a:r>
              <a:rPr lang="en-IN" sz="1650">
                <a:solidFill>
                  <a:srgbClr val="A52A2A"/>
                </a:solidFill>
                <a:highlight>
                  <a:srgbClr val="FFFFFF"/>
                </a:highlight>
                <a:latin typeface="Courier New"/>
                <a:ea typeface="Courier New"/>
                <a:cs typeface="Courier New"/>
                <a:sym typeface="Courier New"/>
              </a:rPr>
              <a:t>"I want to pay {2} dollars for {0} pieces of item {1}."</a:t>
            </a:r>
            <a:endParaRPr sz="1650">
              <a:solidFill>
                <a:srgbClr val="A52A2A"/>
              </a:solidFill>
              <a:highlight>
                <a:srgbClr val="FFFFFF"/>
              </a:highlight>
              <a:latin typeface="Courier New"/>
              <a:ea typeface="Courier New"/>
              <a:cs typeface="Courier New"/>
              <a:sym typeface="Courier New"/>
            </a:endParaRPr>
          </a:p>
          <a:p>
            <a:pPr marL="0" marR="0" lvl="0" indent="0" algn="l" rtl="0">
              <a:lnSpc>
                <a:spcPct val="80000"/>
              </a:lnSpc>
              <a:spcBef>
                <a:spcPts val="592"/>
              </a:spcBef>
              <a:spcAft>
                <a:spcPts val="0"/>
              </a:spcAft>
              <a:buNone/>
            </a:pPr>
            <a:r>
              <a:rPr lang="en-IN" sz="1650">
                <a:solidFill>
                  <a:srgbClr val="0000CD"/>
                </a:solidFill>
                <a:highlight>
                  <a:srgbClr val="FFFFFF"/>
                </a:highlight>
                <a:latin typeface="Courier New"/>
                <a:ea typeface="Courier New"/>
                <a:cs typeface="Courier New"/>
                <a:sym typeface="Courier New"/>
              </a:rPr>
              <a:t>print</a:t>
            </a:r>
            <a:r>
              <a:rPr lang="en-IN" sz="1650">
                <a:solidFill>
                  <a:schemeClr val="dk1"/>
                </a:solidFill>
                <a:highlight>
                  <a:srgbClr val="FFFFFF"/>
                </a:highlight>
                <a:latin typeface="Courier New"/>
                <a:ea typeface="Courier New"/>
                <a:cs typeface="Courier New"/>
                <a:sym typeface="Courier New"/>
              </a:rPr>
              <a:t>(myorder.</a:t>
            </a:r>
            <a:r>
              <a:rPr lang="en-IN" sz="1650">
                <a:solidFill>
                  <a:srgbClr val="0000CD"/>
                </a:solidFill>
                <a:highlight>
                  <a:srgbClr val="FFFFFF"/>
                </a:highlight>
                <a:latin typeface="Courier New"/>
                <a:ea typeface="Courier New"/>
                <a:cs typeface="Courier New"/>
                <a:sym typeface="Courier New"/>
              </a:rPr>
              <a:t>format</a:t>
            </a:r>
            <a:r>
              <a:rPr lang="en-IN" sz="1650">
                <a:solidFill>
                  <a:schemeClr val="dk1"/>
                </a:solidFill>
                <a:highlight>
                  <a:srgbClr val="FFFFFF"/>
                </a:highlight>
                <a:latin typeface="Courier New"/>
                <a:ea typeface="Courier New"/>
                <a:cs typeface="Courier New"/>
                <a:sym typeface="Courier New"/>
              </a:rPr>
              <a:t>(quantity, itemno, price))</a:t>
            </a:r>
            <a:endParaRPr sz="16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Clr>
                <a:schemeClr val="dk1"/>
              </a:buClr>
              <a:buSzPts val="1100"/>
              <a:buFont typeface="Arial"/>
              <a:buNone/>
            </a:pPr>
            <a:r>
              <a:rPr lang="en-IN" sz="2900">
                <a:solidFill>
                  <a:schemeClr val="dk1"/>
                </a:solidFill>
                <a:highlight>
                  <a:srgbClr val="FFFFFF"/>
                </a:highlight>
              </a:rPr>
              <a:t>Escape Character</a:t>
            </a:r>
            <a:endParaRPr sz="29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650">
                <a:solidFill>
                  <a:schemeClr val="dk1"/>
                </a:solidFill>
                <a:highlight>
                  <a:srgbClr val="FFFFFF"/>
                </a:highlight>
                <a:latin typeface="Verdana"/>
                <a:ea typeface="Verdana"/>
                <a:cs typeface="Verdana"/>
                <a:sym typeface="Verdana"/>
              </a:rPr>
              <a:t>To insert characters that are illegal in a string, use an escape character.</a:t>
            </a:r>
            <a:endParaRPr sz="16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Clr>
                <a:schemeClr val="dk1"/>
              </a:buClr>
              <a:buSzPts val="1100"/>
              <a:buFont typeface="Arial"/>
              <a:buNone/>
            </a:pPr>
            <a:r>
              <a:rPr lang="en-IN" sz="1650">
                <a:solidFill>
                  <a:schemeClr val="dk1"/>
                </a:solidFill>
                <a:highlight>
                  <a:srgbClr val="FFFFFF"/>
                </a:highlight>
                <a:latin typeface="Verdana"/>
                <a:ea typeface="Verdana"/>
                <a:cs typeface="Verdana"/>
                <a:sym typeface="Verdana"/>
              </a:rPr>
              <a:t>An escape character is a backslash </a:t>
            </a:r>
            <a:r>
              <a:rPr lang="en-IN" sz="1700">
                <a:solidFill>
                  <a:srgbClr val="DC143C"/>
                </a:solidFill>
                <a:highlight>
                  <a:srgbClr val="F1F1F1"/>
                </a:highlight>
                <a:latin typeface="Courier New"/>
                <a:ea typeface="Courier New"/>
                <a:cs typeface="Courier New"/>
                <a:sym typeface="Courier New"/>
              </a:rPr>
              <a:t>\</a:t>
            </a:r>
            <a:r>
              <a:rPr lang="en-IN" sz="1650">
                <a:solidFill>
                  <a:schemeClr val="dk1"/>
                </a:solidFill>
                <a:highlight>
                  <a:srgbClr val="FFFFFF"/>
                </a:highlight>
                <a:latin typeface="Verdana"/>
                <a:ea typeface="Verdana"/>
                <a:cs typeface="Verdana"/>
                <a:sym typeface="Verdana"/>
              </a:rPr>
              <a:t> followed by the character you want to insert.</a:t>
            </a:r>
            <a:endParaRPr sz="16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Clr>
                <a:schemeClr val="dk1"/>
              </a:buClr>
              <a:buSzPts val="1100"/>
              <a:buFont typeface="Arial"/>
              <a:buNone/>
            </a:pPr>
            <a:r>
              <a:rPr lang="en-IN" sz="1650">
                <a:solidFill>
                  <a:schemeClr val="dk1"/>
                </a:solidFill>
                <a:highlight>
                  <a:srgbClr val="FFFFFF"/>
                </a:highlight>
                <a:latin typeface="Verdana"/>
                <a:ea typeface="Verdana"/>
                <a:cs typeface="Verdana"/>
                <a:sym typeface="Verdana"/>
              </a:rPr>
              <a:t>An example of an illegal character is a double quote inside a string that is surrounded by double quotes:</a:t>
            </a:r>
            <a:endParaRPr sz="16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1650">
              <a:solidFill>
                <a:schemeClr val="dk1"/>
              </a:solidFill>
              <a:highlight>
                <a:srgbClr val="FFFFFF"/>
              </a:highlight>
              <a:latin typeface="Courier New"/>
              <a:ea typeface="Courier New"/>
              <a:cs typeface="Courier New"/>
              <a:sym typeface="Courier New"/>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1"/>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41" name="Google Shape;341;p41"/>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42" name="Google Shape;342;p41"/>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29</a:t>
            </a:fld>
            <a:endParaRPr/>
          </a:p>
        </p:txBody>
      </p:sp>
      <p:sp>
        <p:nvSpPr>
          <p:cNvPr id="343" name="Google Shape;343;p41"/>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2500">
                <a:solidFill>
                  <a:schemeClr val="dk1"/>
                </a:solidFill>
              </a:rPr>
              <a:t>Example</a:t>
            </a:r>
            <a:endParaRPr sz="2500">
              <a:solidFill>
                <a:schemeClr val="dk1"/>
              </a:solidFill>
            </a:endParaRPr>
          </a:p>
          <a:p>
            <a:pPr marL="0" lvl="0" indent="0" algn="l" rtl="0">
              <a:lnSpc>
                <a:spcPct val="115000"/>
              </a:lnSpc>
              <a:spcBef>
                <a:spcPts val="1100"/>
              </a:spcBef>
              <a:spcAft>
                <a:spcPts val="0"/>
              </a:spcAft>
              <a:buNone/>
            </a:pPr>
            <a:r>
              <a:rPr lang="en-IN" sz="1850">
                <a:solidFill>
                  <a:schemeClr val="dk1"/>
                </a:solidFill>
                <a:latin typeface="Verdana"/>
                <a:ea typeface="Verdana"/>
                <a:cs typeface="Verdana"/>
                <a:sym typeface="Verdana"/>
              </a:rPr>
              <a:t>You will get an error if you use double quotes inside a string that is surrounded by double quotes:</a:t>
            </a:r>
            <a:endParaRPr sz="18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850">
                <a:solidFill>
                  <a:schemeClr val="dk1"/>
                </a:solidFill>
                <a:highlight>
                  <a:srgbClr val="FFFFFF"/>
                </a:highlight>
                <a:latin typeface="Courier New"/>
                <a:ea typeface="Courier New"/>
                <a:cs typeface="Courier New"/>
                <a:sym typeface="Courier New"/>
              </a:rPr>
              <a:t>txt = </a:t>
            </a:r>
            <a:r>
              <a:rPr lang="en-IN" sz="1850">
                <a:solidFill>
                  <a:srgbClr val="A52A2A"/>
                </a:solidFill>
                <a:highlight>
                  <a:srgbClr val="FFFFFF"/>
                </a:highlight>
                <a:latin typeface="Courier New"/>
                <a:ea typeface="Courier New"/>
                <a:cs typeface="Courier New"/>
                <a:sym typeface="Courier New"/>
              </a:rPr>
              <a:t>"We are the so-called "</a:t>
            </a:r>
            <a:r>
              <a:rPr lang="en-IN" sz="1850">
                <a:solidFill>
                  <a:schemeClr val="dk1"/>
                </a:solidFill>
                <a:highlight>
                  <a:srgbClr val="FFFFFF"/>
                </a:highlight>
                <a:latin typeface="Courier New"/>
                <a:ea typeface="Courier New"/>
                <a:cs typeface="Courier New"/>
                <a:sym typeface="Courier New"/>
              </a:rPr>
              <a:t>Vikings</a:t>
            </a:r>
            <a:r>
              <a:rPr lang="en-IN" sz="1850">
                <a:solidFill>
                  <a:srgbClr val="A52A2A"/>
                </a:solidFill>
                <a:highlight>
                  <a:srgbClr val="FFFFFF"/>
                </a:highlight>
                <a:latin typeface="Courier New"/>
                <a:ea typeface="Courier New"/>
                <a:cs typeface="Courier New"/>
                <a:sym typeface="Courier New"/>
              </a:rPr>
              <a:t>" from the north."</a:t>
            </a:r>
            <a:endParaRPr sz="2400">
              <a:solidFill>
                <a:schemeClr val="dk1"/>
              </a:solidFill>
              <a:highlight>
                <a:srgbClr val="FFFFFF"/>
              </a:highlight>
            </a:endParaRPr>
          </a:p>
          <a:p>
            <a:pPr marL="0" lvl="0" indent="0" algn="l" rtl="0">
              <a:lnSpc>
                <a:spcPct val="115000"/>
              </a:lnSpc>
              <a:spcBef>
                <a:spcPts val="1400"/>
              </a:spcBef>
              <a:spcAft>
                <a:spcPts val="0"/>
              </a:spcAft>
              <a:buNone/>
            </a:pPr>
            <a:r>
              <a:rPr lang="en-IN" sz="1650">
                <a:solidFill>
                  <a:schemeClr val="dk1"/>
                </a:solidFill>
                <a:highlight>
                  <a:srgbClr val="FFFFFF"/>
                </a:highlight>
                <a:latin typeface="Verdana"/>
                <a:ea typeface="Verdana"/>
                <a:cs typeface="Verdana"/>
                <a:sym typeface="Verdana"/>
              </a:rPr>
              <a:t>To fix this problem, use the escape character </a:t>
            </a:r>
            <a:r>
              <a:rPr lang="en-IN" sz="1700">
                <a:solidFill>
                  <a:srgbClr val="DC143C"/>
                </a:solidFill>
                <a:highlight>
                  <a:srgbClr val="F1F1F1"/>
                </a:highlight>
                <a:latin typeface="Courier New"/>
                <a:ea typeface="Courier New"/>
                <a:cs typeface="Courier New"/>
                <a:sym typeface="Courier New"/>
              </a:rPr>
              <a:t>\"</a:t>
            </a:r>
            <a:r>
              <a:rPr lang="en-IN" sz="1650">
                <a:solidFill>
                  <a:schemeClr val="dk1"/>
                </a:solidFill>
                <a:highlight>
                  <a:srgbClr val="FFFFFF"/>
                </a:highlight>
                <a:latin typeface="Verdana"/>
                <a:ea typeface="Verdana"/>
                <a:cs typeface="Verdana"/>
                <a:sym typeface="Verdana"/>
              </a:rPr>
              <a:t>:</a:t>
            </a:r>
            <a:endParaRPr sz="1650">
              <a:solidFill>
                <a:schemeClr val="dk1"/>
              </a:solidFill>
              <a:highlight>
                <a:srgbClr val="FFFFFF"/>
              </a:highlight>
              <a:latin typeface="Verdana"/>
              <a:ea typeface="Verdana"/>
              <a:cs typeface="Verdana"/>
              <a:sym typeface="Verdana"/>
            </a:endParaRPr>
          </a:p>
          <a:p>
            <a:pPr marL="0" lvl="0" indent="0" algn="l" rtl="0">
              <a:lnSpc>
                <a:spcPct val="115000"/>
              </a:lnSpc>
              <a:spcBef>
                <a:spcPts val="2600"/>
              </a:spcBef>
              <a:spcAft>
                <a:spcPts val="0"/>
              </a:spcAft>
              <a:buNone/>
            </a:pPr>
            <a:r>
              <a:rPr lang="en-IN" sz="2300">
                <a:solidFill>
                  <a:schemeClr val="dk1"/>
                </a:solidFill>
                <a:highlight>
                  <a:srgbClr val="F1F1F1"/>
                </a:highlight>
              </a:rPr>
              <a:t>Example</a:t>
            </a:r>
            <a:endParaRPr sz="2300">
              <a:solidFill>
                <a:schemeClr val="dk1"/>
              </a:solidFill>
              <a:highlight>
                <a:srgbClr val="F1F1F1"/>
              </a:highlight>
            </a:endParaRPr>
          </a:p>
          <a:p>
            <a:pPr marL="0" lvl="0" indent="0" algn="l" rtl="0">
              <a:lnSpc>
                <a:spcPct val="115000"/>
              </a:lnSpc>
              <a:spcBef>
                <a:spcPts val="2900"/>
              </a:spcBef>
              <a:spcAft>
                <a:spcPts val="0"/>
              </a:spcAft>
              <a:buNone/>
            </a:pPr>
            <a:r>
              <a:rPr lang="en-IN" sz="1650">
                <a:solidFill>
                  <a:schemeClr val="dk1"/>
                </a:solidFill>
                <a:highlight>
                  <a:srgbClr val="F1F1F1"/>
                </a:highlight>
                <a:latin typeface="Verdana"/>
                <a:ea typeface="Verdana"/>
                <a:cs typeface="Verdana"/>
                <a:sym typeface="Verdana"/>
              </a:rPr>
              <a:t>The escape character allows you to use double quotes when you normally would not be allowed:</a:t>
            </a:r>
            <a:endParaRPr sz="1650">
              <a:solidFill>
                <a:schemeClr val="dk1"/>
              </a:solidFill>
              <a:highlight>
                <a:srgbClr val="F1F1F1"/>
              </a:highlight>
              <a:latin typeface="Verdana"/>
              <a:ea typeface="Verdana"/>
              <a:cs typeface="Verdana"/>
              <a:sym typeface="Verdana"/>
            </a:endParaRPr>
          </a:p>
          <a:p>
            <a:pPr marL="114300" marR="114300" lvl="0" indent="0" algn="l" rtl="0">
              <a:lnSpc>
                <a:spcPct val="115000"/>
              </a:lnSpc>
              <a:spcBef>
                <a:spcPts val="2900"/>
              </a:spcBef>
              <a:spcAft>
                <a:spcPts val="0"/>
              </a:spcAft>
              <a:buNone/>
            </a:pPr>
            <a:r>
              <a:rPr lang="en-IN" sz="1650">
                <a:solidFill>
                  <a:schemeClr val="dk1"/>
                </a:solidFill>
                <a:highlight>
                  <a:srgbClr val="FFFFFF"/>
                </a:highlight>
                <a:latin typeface="Courier New"/>
                <a:ea typeface="Courier New"/>
                <a:cs typeface="Courier New"/>
                <a:sym typeface="Courier New"/>
              </a:rPr>
              <a:t>txt = </a:t>
            </a:r>
            <a:r>
              <a:rPr lang="en-IN" sz="1650">
                <a:solidFill>
                  <a:srgbClr val="A52A2A"/>
                </a:solidFill>
                <a:highlight>
                  <a:srgbClr val="FFFFFF"/>
                </a:highlight>
                <a:latin typeface="Courier New"/>
                <a:ea typeface="Courier New"/>
                <a:cs typeface="Courier New"/>
                <a:sym typeface="Courier New"/>
              </a:rPr>
              <a:t>"We are the so-called \"</a:t>
            </a:r>
            <a:r>
              <a:rPr lang="en-IN" sz="1650">
                <a:solidFill>
                  <a:schemeClr val="dk1"/>
                </a:solidFill>
                <a:highlight>
                  <a:srgbClr val="FFFFFF"/>
                </a:highlight>
                <a:latin typeface="Courier New"/>
                <a:ea typeface="Courier New"/>
                <a:cs typeface="Courier New"/>
                <a:sym typeface="Courier New"/>
              </a:rPr>
              <a:t>Vikings\</a:t>
            </a:r>
            <a:r>
              <a:rPr lang="en-IN" sz="1650">
                <a:solidFill>
                  <a:srgbClr val="A52A2A"/>
                </a:solidFill>
                <a:highlight>
                  <a:srgbClr val="FFFFFF"/>
                </a:highlight>
                <a:latin typeface="Courier New"/>
                <a:ea typeface="Courier New"/>
                <a:cs typeface="Courier New"/>
                <a:sym typeface="Courier New"/>
              </a:rPr>
              <a:t>" from the north."</a:t>
            </a:r>
            <a:endParaRPr sz="1650">
              <a:solidFill>
                <a:srgbClr val="A52A2A"/>
              </a:solidFill>
              <a:highlight>
                <a:srgbClr val="FFFFFF"/>
              </a:highlight>
              <a:latin typeface="Courier New"/>
              <a:ea typeface="Courier New"/>
              <a:cs typeface="Courier New"/>
              <a:sym typeface="Courier New"/>
            </a:endParaRPr>
          </a:p>
          <a:p>
            <a:pPr marL="0" lvl="0" indent="0" algn="l" rtl="0">
              <a:lnSpc>
                <a:spcPct val="115000"/>
              </a:lnSpc>
              <a:spcBef>
                <a:spcPts val="18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5"/>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Variables</a:t>
            </a:r>
            <a:endParaRPr/>
          </a:p>
        </p:txBody>
      </p:sp>
      <p:sp>
        <p:nvSpPr>
          <p:cNvPr id="114" name="Google Shape;114;p15"/>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15" name="Google Shape;115;p15"/>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a:t>
            </a:fld>
            <a:endParaRPr/>
          </a:p>
        </p:txBody>
      </p:sp>
      <p:sp>
        <p:nvSpPr>
          <p:cNvPr id="116" name="Google Shape;116;p15"/>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IN" sz="2400" dirty="0">
                <a:solidFill>
                  <a:schemeClr val="dk1"/>
                </a:solidFill>
                <a:highlight>
                  <a:srgbClr val="FFFFFF"/>
                </a:highlight>
                <a:latin typeface="Verdana"/>
                <a:ea typeface="Verdana"/>
                <a:cs typeface="Verdana"/>
                <a:sym typeface="Verdana"/>
              </a:rPr>
              <a:t>String variables can be declared either by using single or double quotes:</a:t>
            </a:r>
            <a:endParaRPr sz="2400" dirty="0">
              <a:solidFill>
                <a:schemeClr val="dk1"/>
              </a:solidFill>
              <a:latin typeface="Arial"/>
              <a:ea typeface="Arial"/>
              <a:cs typeface="Arial"/>
              <a:sym typeface="Arial"/>
            </a:endParaRPr>
          </a:p>
          <a:p>
            <a:pPr marL="0" marR="0" lvl="0" indent="0" algn="l" rtl="0">
              <a:lnSpc>
                <a:spcPct val="80000"/>
              </a:lnSpc>
              <a:spcBef>
                <a:spcPts val="1400"/>
              </a:spcBef>
              <a:spcAft>
                <a:spcPts val="0"/>
              </a:spcAft>
              <a:buNone/>
            </a:pPr>
            <a:endParaRPr sz="2960" dirty="0">
              <a:solidFill>
                <a:schemeClr val="dk1"/>
              </a:solidFill>
            </a:endParaRPr>
          </a:p>
          <a:p>
            <a:pPr marL="0" marR="0" lvl="0" indent="0" algn="l" rtl="0">
              <a:lnSpc>
                <a:spcPct val="80000"/>
              </a:lnSpc>
              <a:spcBef>
                <a:spcPts val="592"/>
              </a:spcBef>
              <a:spcAft>
                <a:spcPts val="0"/>
              </a:spcAft>
              <a:buNone/>
            </a:pPr>
            <a:endParaRPr sz="2960" dirty="0">
              <a:solidFill>
                <a:schemeClr val="dk1"/>
              </a:solidFill>
            </a:endParaRPr>
          </a:p>
          <a:p>
            <a:pPr marL="0" marR="0" lvl="0" indent="0" algn="l" rtl="0">
              <a:lnSpc>
                <a:spcPct val="80000"/>
              </a:lnSpc>
              <a:spcBef>
                <a:spcPts val="592"/>
              </a:spcBef>
              <a:spcAft>
                <a:spcPts val="0"/>
              </a:spcAft>
              <a:buNone/>
            </a:pPr>
            <a:endParaRPr sz="2960" dirty="0">
              <a:solidFill>
                <a:schemeClr val="dk1"/>
              </a:solidFill>
            </a:endParaRPr>
          </a:p>
          <a:p>
            <a:pPr marL="0" lvl="0" indent="0" algn="l" rtl="0">
              <a:lnSpc>
                <a:spcPct val="115000"/>
              </a:lnSpc>
              <a:spcBef>
                <a:spcPts val="800"/>
              </a:spcBef>
              <a:spcAft>
                <a:spcPts val="0"/>
              </a:spcAft>
              <a:buNone/>
            </a:pPr>
            <a:r>
              <a:rPr lang="en-IN" sz="2400" dirty="0">
                <a:solidFill>
                  <a:schemeClr val="dk1"/>
                </a:solidFill>
                <a:highlight>
                  <a:srgbClr val="FFFFFF"/>
                </a:highlight>
              </a:rPr>
              <a:t>Variable Names:</a:t>
            </a:r>
            <a:endParaRPr sz="2400" dirty="0">
              <a:solidFill>
                <a:schemeClr val="dk1"/>
              </a:solidFill>
              <a:highlight>
                <a:srgbClr val="FFFFFF"/>
              </a:highlight>
            </a:endParaRPr>
          </a:p>
          <a:p>
            <a:pPr marL="0" lvl="0" indent="0" algn="l" rtl="0">
              <a:lnSpc>
                <a:spcPct val="115000"/>
              </a:lnSpc>
              <a:spcBef>
                <a:spcPts val="800"/>
              </a:spcBef>
              <a:spcAft>
                <a:spcPts val="0"/>
              </a:spcAft>
              <a:buNone/>
            </a:pPr>
            <a:r>
              <a:rPr lang="en-IN" sz="1500" dirty="0">
                <a:solidFill>
                  <a:schemeClr val="dk1"/>
                </a:solidFill>
                <a:highlight>
                  <a:srgbClr val="FFFFFF"/>
                </a:highlight>
                <a:latin typeface="Verdana"/>
                <a:ea typeface="Verdana"/>
                <a:cs typeface="Verdana"/>
                <a:sym typeface="Verdana"/>
              </a:rPr>
              <a:t>A variable can have a short name (like x and y) or a more descriptive name (age, </a:t>
            </a:r>
            <a:r>
              <a:rPr lang="en-IN" sz="1500" dirty="0" err="1">
                <a:solidFill>
                  <a:schemeClr val="dk1"/>
                </a:solidFill>
                <a:highlight>
                  <a:srgbClr val="FFFFFF"/>
                </a:highlight>
                <a:latin typeface="Verdana"/>
                <a:ea typeface="Verdana"/>
                <a:cs typeface="Verdana"/>
                <a:sym typeface="Verdana"/>
              </a:rPr>
              <a:t>carname</a:t>
            </a:r>
            <a:r>
              <a:rPr lang="en-IN" sz="1500" dirty="0">
                <a:solidFill>
                  <a:schemeClr val="dk1"/>
                </a:solidFill>
                <a:highlight>
                  <a:srgbClr val="FFFFFF"/>
                </a:highlight>
                <a:latin typeface="Verdana"/>
                <a:ea typeface="Verdana"/>
                <a:cs typeface="Verdana"/>
                <a:sym typeface="Verdana"/>
              </a:rPr>
              <a:t>, </a:t>
            </a:r>
            <a:r>
              <a:rPr lang="en-IN" sz="1500" dirty="0" err="1">
                <a:solidFill>
                  <a:schemeClr val="dk1"/>
                </a:solidFill>
                <a:highlight>
                  <a:srgbClr val="FFFFFF"/>
                </a:highlight>
                <a:latin typeface="Verdana"/>
                <a:ea typeface="Verdana"/>
                <a:cs typeface="Verdana"/>
                <a:sym typeface="Verdana"/>
              </a:rPr>
              <a:t>total_volume</a:t>
            </a:r>
            <a:r>
              <a:rPr lang="en-IN" sz="1500" dirty="0">
                <a:solidFill>
                  <a:schemeClr val="dk1"/>
                </a:solidFill>
                <a:highlight>
                  <a:srgbClr val="FFFFFF"/>
                </a:highlight>
                <a:latin typeface="Verdana"/>
                <a:ea typeface="Verdana"/>
                <a:cs typeface="Verdana"/>
                <a:sym typeface="Verdana"/>
              </a:rPr>
              <a:t>). Rules for Python variables:</a:t>
            </a:r>
            <a:endParaRPr sz="1500" dirty="0">
              <a:solidFill>
                <a:schemeClr val="dk1"/>
              </a:solidFill>
              <a:highlight>
                <a:srgbClr val="FFFFFF"/>
              </a:highlight>
              <a:latin typeface="Verdana"/>
              <a:ea typeface="Verdana"/>
              <a:cs typeface="Verdana"/>
              <a:sym typeface="Verdana"/>
            </a:endParaRPr>
          </a:p>
          <a:p>
            <a:pPr marL="457200" lvl="0" indent="-323850" algn="l" rtl="0">
              <a:lnSpc>
                <a:spcPct val="115000"/>
              </a:lnSpc>
              <a:spcBef>
                <a:spcPts val="1100"/>
              </a:spcBef>
              <a:spcAft>
                <a:spcPts val="0"/>
              </a:spcAft>
              <a:buClr>
                <a:schemeClr val="dk1"/>
              </a:buClr>
              <a:buSzPts val="1500"/>
              <a:buFont typeface="Verdana"/>
              <a:buChar char="●"/>
            </a:pPr>
            <a:r>
              <a:rPr lang="en-IN" sz="1500" dirty="0">
                <a:solidFill>
                  <a:schemeClr val="dk1"/>
                </a:solidFill>
                <a:highlight>
                  <a:srgbClr val="FFFFFF"/>
                </a:highlight>
                <a:latin typeface="Verdana"/>
                <a:ea typeface="Verdana"/>
                <a:cs typeface="Verdana"/>
                <a:sym typeface="Verdana"/>
              </a:rPr>
              <a:t>A variable name must start with a letter or the underscore character</a:t>
            </a:r>
            <a:endParaRPr sz="1500" dirty="0">
              <a:solidFill>
                <a:schemeClr val="dk1"/>
              </a:solidFill>
              <a:highlight>
                <a:srgbClr val="FFFFFF"/>
              </a:highlight>
              <a:latin typeface="Verdana"/>
              <a:ea typeface="Verdana"/>
              <a:cs typeface="Verdana"/>
              <a:sym typeface="Verdana"/>
            </a:endParaRPr>
          </a:p>
          <a:p>
            <a:pPr marL="457200" lvl="0" indent="-323850" algn="l" rtl="0">
              <a:lnSpc>
                <a:spcPct val="115000"/>
              </a:lnSpc>
              <a:spcBef>
                <a:spcPts val="0"/>
              </a:spcBef>
              <a:spcAft>
                <a:spcPts val="0"/>
              </a:spcAft>
              <a:buClr>
                <a:schemeClr val="dk1"/>
              </a:buClr>
              <a:buSzPts val="1500"/>
              <a:buFont typeface="Verdana"/>
              <a:buChar char="●"/>
            </a:pPr>
            <a:r>
              <a:rPr lang="en-IN" sz="1500" dirty="0">
                <a:solidFill>
                  <a:schemeClr val="dk1"/>
                </a:solidFill>
                <a:highlight>
                  <a:srgbClr val="FFFFFF"/>
                </a:highlight>
                <a:latin typeface="Verdana"/>
                <a:ea typeface="Verdana"/>
                <a:cs typeface="Verdana"/>
                <a:sym typeface="Verdana"/>
              </a:rPr>
              <a:t>A variable name cannot start with a number</a:t>
            </a:r>
            <a:endParaRPr sz="1500" dirty="0">
              <a:solidFill>
                <a:schemeClr val="dk1"/>
              </a:solidFill>
              <a:highlight>
                <a:srgbClr val="FFFFFF"/>
              </a:highlight>
              <a:latin typeface="Verdana"/>
              <a:ea typeface="Verdana"/>
              <a:cs typeface="Verdana"/>
              <a:sym typeface="Verdana"/>
            </a:endParaRPr>
          </a:p>
          <a:p>
            <a:pPr marL="457200" lvl="0" indent="-323850" algn="l" rtl="0">
              <a:lnSpc>
                <a:spcPct val="115000"/>
              </a:lnSpc>
              <a:spcBef>
                <a:spcPts val="0"/>
              </a:spcBef>
              <a:spcAft>
                <a:spcPts val="0"/>
              </a:spcAft>
              <a:buClr>
                <a:schemeClr val="dk1"/>
              </a:buClr>
              <a:buSzPts val="1500"/>
              <a:buFont typeface="Verdana"/>
              <a:buChar char="●"/>
            </a:pPr>
            <a:r>
              <a:rPr lang="en-IN" sz="1500" dirty="0">
                <a:solidFill>
                  <a:schemeClr val="dk1"/>
                </a:solidFill>
                <a:highlight>
                  <a:srgbClr val="FFFFFF"/>
                </a:highlight>
                <a:latin typeface="Verdana"/>
                <a:ea typeface="Verdana"/>
                <a:cs typeface="Verdana"/>
                <a:sym typeface="Verdana"/>
              </a:rPr>
              <a:t>A variable name can only contain alpha-numeric characters and underscores (A-z, 0-9, and _ )</a:t>
            </a:r>
            <a:endParaRPr sz="1500" dirty="0">
              <a:solidFill>
                <a:schemeClr val="dk1"/>
              </a:solidFill>
              <a:highlight>
                <a:srgbClr val="FFFFFF"/>
              </a:highlight>
              <a:latin typeface="Verdana"/>
              <a:ea typeface="Verdana"/>
              <a:cs typeface="Verdana"/>
              <a:sym typeface="Verdana"/>
            </a:endParaRPr>
          </a:p>
          <a:p>
            <a:pPr marL="457200" lvl="0" indent="-323850" algn="l" rtl="0">
              <a:lnSpc>
                <a:spcPct val="115000"/>
              </a:lnSpc>
              <a:spcBef>
                <a:spcPts val="0"/>
              </a:spcBef>
              <a:spcAft>
                <a:spcPts val="0"/>
              </a:spcAft>
              <a:buClr>
                <a:schemeClr val="dk1"/>
              </a:buClr>
              <a:buSzPts val="1500"/>
              <a:buFont typeface="Verdana"/>
              <a:buChar char="●"/>
            </a:pPr>
            <a:r>
              <a:rPr lang="en-IN" sz="1500" dirty="0">
                <a:solidFill>
                  <a:schemeClr val="dk1"/>
                </a:solidFill>
                <a:highlight>
                  <a:srgbClr val="FFFFFF"/>
                </a:highlight>
                <a:latin typeface="Verdana"/>
                <a:ea typeface="Verdana"/>
                <a:cs typeface="Verdana"/>
                <a:sym typeface="Verdana"/>
              </a:rPr>
              <a:t>Variable names are case-sensitive (age, Age and AGE are three different variables)</a:t>
            </a:r>
            <a:endParaRPr sz="1500" dirty="0">
              <a:solidFill>
                <a:schemeClr val="dk1"/>
              </a:solidFill>
              <a:highlight>
                <a:srgbClr val="FFFFFF"/>
              </a:highlight>
              <a:latin typeface="Verdana"/>
              <a:ea typeface="Verdana"/>
              <a:cs typeface="Verdana"/>
              <a:sym typeface="Verdana"/>
            </a:endParaRPr>
          </a:p>
          <a:p>
            <a:pPr marL="0" lvl="0" indent="0" algn="l" rtl="0">
              <a:lnSpc>
                <a:spcPct val="115000"/>
              </a:lnSpc>
              <a:spcBef>
                <a:spcPts val="1100"/>
              </a:spcBef>
              <a:spcAft>
                <a:spcPts val="0"/>
              </a:spcAft>
              <a:buClr>
                <a:schemeClr val="dk1"/>
              </a:buClr>
              <a:buSzPts val="1100"/>
              <a:buFont typeface="Arial"/>
              <a:buNone/>
            </a:pPr>
            <a:endParaRPr sz="2400" dirty="0">
              <a:solidFill>
                <a:schemeClr val="dk1"/>
              </a:solidFill>
              <a:highlight>
                <a:srgbClr val="FFFFFF"/>
              </a:highlight>
            </a:endParaRPr>
          </a:p>
          <a:p>
            <a:pPr marL="0" marR="0" lvl="0" indent="0" algn="l" rtl="0">
              <a:lnSpc>
                <a:spcPct val="80000"/>
              </a:lnSpc>
              <a:spcBef>
                <a:spcPts val="800"/>
              </a:spcBef>
              <a:spcAft>
                <a:spcPts val="0"/>
              </a:spcAft>
              <a:buNone/>
            </a:pPr>
            <a:endParaRPr sz="2400" dirty="0">
              <a:solidFill>
                <a:schemeClr val="dk1"/>
              </a:solidFill>
              <a:highlight>
                <a:srgbClr val="FFFFFF"/>
              </a:highlight>
              <a:latin typeface="Verdana"/>
              <a:ea typeface="Verdana"/>
              <a:cs typeface="Verdana"/>
              <a:sym typeface="Verdana"/>
            </a:endParaRPr>
          </a:p>
        </p:txBody>
      </p:sp>
      <p:pic>
        <p:nvPicPr>
          <p:cNvPr id="117" name="Google Shape;117;p15"/>
          <p:cNvPicPr preferRelativeResize="0"/>
          <p:nvPr/>
        </p:nvPicPr>
        <p:blipFill rotWithShape="1">
          <a:blip r:embed="rId3">
            <a:alphaModFix/>
          </a:blip>
          <a:srcRect l="16450" t="48718" r="44438" b="42948"/>
          <a:stretch/>
        </p:blipFill>
        <p:spPr>
          <a:xfrm>
            <a:off x="519163" y="1942200"/>
            <a:ext cx="8486674" cy="10171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2"/>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49" name="Google Shape;349;p42"/>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50" name="Google Shape;350;p42"/>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30</a:t>
            </a:fld>
            <a:endParaRPr/>
          </a:p>
        </p:txBody>
      </p:sp>
      <p:sp>
        <p:nvSpPr>
          <p:cNvPr id="351" name="Google Shape;351;p42"/>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1650">
                <a:solidFill>
                  <a:schemeClr val="dk1"/>
                </a:solidFill>
                <a:highlight>
                  <a:srgbClr val="FFFFFF"/>
                </a:highlight>
                <a:latin typeface="Verdana"/>
                <a:ea typeface="Verdana"/>
                <a:cs typeface="Verdana"/>
                <a:sym typeface="Verdana"/>
              </a:rPr>
              <a:t>Other escape characters used in Python:</a:t>
            </a:r>
            <a:endParaRPr sz="29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pic>
        <p:nvPicPr>
          <p:cNvPr id="352" name="Google Shape;352;p42"/>
          <p:cNvPicPr preferRelativeResize="0"/>
          <p:nvPr/>
        </p:nvPicPr>
        <p:blipFill rotWithShape="1">
          <a:blip r:embed="rId3">
            <a:alphaModFix/>
          </a:blip>
          <a:srcRect l="16893" t="32034" r="56153" b="22655"/>
          <a:stretch/>
        </p:blipFill>
        <p:spPr>
          <a:xfrm>
            <a:off x="2180888" y="1437525"/>
            <a:ext cx="4782226" cy="452231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3"/>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58" name="Google Shape;358;p43"/>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59" name="Google Shape;359;p43"/>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31</a:t>
            </a:fld>
            <a:endParaRPr/>
          </a:p>
        </p:txBody>
      </p:sp>
      <p:sp>
        <p:nvSpPr>
          <p:cNvPr id="360" name="Google Shape;360;p43"/>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2400">
                <a:solidFill>
                  <a:schemeClr val="dk1"/>
                </a:solidFill>
                <a:highlight>
                  <a:srgbClr val="FFFFFF"/>
                </a:highlight>
              </a:rPr>
              <a:t>String Methods</a:t>
            </a:r>
            <a:endParaRPr sz="2400">
              <a:solidFill>
                <a:schemeClr val="dk1"/>
              </a:solidFill>
              <a:highlight>
                <a:srgbClr val="FFFFFF"/>
              </a:highlight>
            </a:endParaRPr>
          </a:p>
          <a:p>
            <a:pPr marL="0" lvl="0" indent="0" algn="l" rtl="0">
              <a:lnSpc>
                <a:spcPct val="115000"/>
              </a:lnSpc>
              <a:spcBef>
                <a:spcPts val="1400"/>
              </a:spcBef>
              <a:spcAft>
                <a:spcPts val="0"/>
              </a:spcAft>
              <a:buNone/>
            </a:pPr>
            <a:r>
              <a:rPr lang="en-IN" sz="1150">
                <a:solidFill>
                  <a:schemeClr val="dk1"/>
                </a:solidFill>
                <a:highlight>
                  <a:srgbClr val="FFFFFF"/>
                </a:highlight>
                <a:latin typeface="Verdana"/>
                <a:ea typeface="Verdana"/>
                <a:cs typeface="Verdana"/>
                <a:sym typeface="Verdana"/>
              </a:rPr>
              <a:t>Python has a set of built-in methods that you can use on strings. </a:t>
            </a:r>
            <a:r>
              <a:rPr lang="en-IN" sz="1150">
                <a:solidFill>
                  <a:schemeClr val="dk1"/>
                </a:solidFill>
                <a:highlight>
                  <a:srgbClr val="FFFFCC"/>
                </a:highlight>
                <a:latin typeface="Verdana"/>
                <a:ea typeface="Verdana"/>
                <a:cs typeface="Verdana"/>
                <a:sym typeface="Verdana"/>
              </a:rPr>
              <a:t>Note: All string methods returns new values. They do not change the original string.</a:t>
            </a:r>
            <a:endParaRPr sz="1150">
              <a:solidFill>
                <a:schemeClr val="dk1"/>
              </a:solidFill>
              <a:highlight>
                <a:srgbClr val="FFFFCC"/>
              </a:highlight>
              <a:latin typeface="Verdana"/>
              <a:ea typeface="Verdana"/>
              <a:cs typeface="Verdana"/>
              <a:sym typeface="Verdana"/>
            </a:endParaRPr>
          </a:p>
          <a:p>
            <a:pPr marL="0" lvl="0" indent="0" algn="l" rtl="0">
              <a:lnSpc>
                <a:spcPct val="115000"/>
              </a:lnSpc>
              <a:spcBef>
                <a:spcPts val="14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pic>
        <p:nvPicPr>
          <p:cNvPr id="361" name="Google Shape;361;p43"/>
          <p:cNvPicPr preferRelativeResize="0"/>
          <p:nvPr/>
        </p:nvPicPr>
        <p:blipFill rotWithShape="1">
          <a:blip r:embed="rId3">
            <a:alphaModFix/>
          </a:blip>
          <a:srcRect l="16602" t="22289" r="27002" b="4797"/>
          <a:stretch/>
        </p:blipFill>
        <p:spPr>
          <a:xfrm>
            <a:off x="1569950" y="2009200"/>
            <a:ext cx="6004099" cy="43665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4"/>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67" name="Google Shape;367;p44"/>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68" name="Google Shape;368;p44"/>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32</a:t>
            </a:fld>
            <a:endParaRPr/>
          </a:p>
        </p:txBody>
      </p:sp>
      <p:sp>
        <p:nvSpPr>
          <p:cNvPr id="369" name="Google Shape;369;p44"/>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pic>
        <p:nvPicPr>
          <p:cNvPr id="370" name="Google Shape;370;p44"/>
          <p:cNvPicPr preferRelativeResize="0"/>
          <p:nvPr/>
        </p:nvPicPr>
        <p:blipFill rotWithShape="1">
          <a:blip r:embed="rId3">
            <a:alphaModFix/>
          </a:blip>
          <a:srcRect l="16752" t="15795" r="25973" b="6085"/>
          <a:stretch/>
        </p:blipFill>
        <p:spPr>
          <a:xfrm>
            <a:off x="1138200" y="870588"/>
            <a:ext cx="6867600" cy="526923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45"/>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Strings</a:t>
            </a:r>
            <a:endParaRPr/>
          </a:p>
        </p:txBody>
      </p:sp>
      <p:sp>
        <p:nvSpPr>
          <p:cNvPr id="376" name="Google Shape;376;p45"/>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77" name="Google Shape;377;p45"/>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33</a:t>
            </a:fld>
            <a:endParaRPr/>
          </a:p>
        </p:txBody>
      </p:sp>
      <p:sp>
        <p:nvSpPr>
          <p:cNvPr id="378" name="Google Shape;378;p45"/>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pic>
        <p:nvPicPr>
          <p:cNvPr id="379" name="Google Shape;379;p45"/>
          <p:cNvPicPr preferRelativeResize="0"/>
          <p:nvPr/>
        </p:nvPicPr>
        <p:blipFill rotWithShape="1">
          <a:blip r:embed="rId3">
            <a:alphaModFix/>
          </a:blip>
          <a:srcRect l="16340" t="18857" r="35612" b="26563"/>
          <a:stretch/>
        </p:blipFill>
        <p:spPr>
          <a:xfrm>
            <a:off x="835500" y="987625"/>
            <a:ext cx="7662509" cy="489602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46"/>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385" name="Google Shape;385;p46"/>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86" name="Google Shape;386;p46"/>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34</a:t>
            </a:fld>
            <a:endParaRPr/>
          </a:p>
        </p:txBody>
      </p:sp>
      <p:sp>
        <p:nvSpPr>
          <p:cNvPr id="387" name="Google Shape;387;p46"/>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None/>
            </a:pPr>
            <a:r>
              <a:rPr lang="en-IN" sz="1500">
                <a:solidFill>
                  <a:schemeClr val="dk1"/>
                </a:solidFill>
                <a:highlight>
                  <a:srgbClr val="FFFFFF"/>
                </a:highlight>
                <a:latin typeface="Verdana"/>
                <a:ea typeface="Verdana"/>
                <a:cs typeface="Verdana"/>
                <a:sym typeface="Verdana"/>
              </a:rPr>
              <a:t>Booleans represent one of two values: </a:t>
            </a:r>
            <a:r>
              <a:rPr lang="en-IN" sz="1550">
                <a:solidFill>
                  <a:srgbClr val="DC143C"/>
                </a:solidFill>
                <a:highlight>
                  <a:srgbClr val="F1F1F1"/>
                </a:highlight>
                <a:latin typeface="Courier New"/>
                <a:ea typeface="Courier New"/>
                <a:cs typeface="Courier New"/>
                <a:sym typeface="Courier New"/>
              </a:rPr>
              <a:t>True</a:t>
            </a:r>
            <a:r>
              <a:rPr lang="en-IN" sz="1500">
                <a:solidFill>
                  <a:schemeClr val="dk1"/>
                </a:solidFill>
                <a:highlight>
                  <a:srgbClr val="FFFFFF"/>
                </a:highlight>
                <a:latin typeface="Verdana"/>
                <a:ea typeface="Verdana"/>
                <a:cs typeface="Verdana"/>
                <a:sym typeface="Verdana"/>
              </a:rPr>
              <a:t> or </a:t>
            </a:r>
            <a:r>
              <a:rPr lang="en-IN" sz="1550">
                <a:solidFill>
                  <a:srgbClr val="DC143C"/>
                </a:solidFill>
                <a:highlight>
                  <a:srgbClr val="F1F1F1"/>
                </a:highlight>
                <a:latin typeface="Courier New"/>
                <a:ea typeface="Courier New"/>
                <a:cs typeface="Courier New"/>
                <a:sym typeface="Courier New"/>
              </a:rPr>
              <a:t>False</a:t>
            </a:r>
            <a:r>
              <a:rPr lang="en-IN" sz="1500">
                <a:solidFill>
                  <a:schemeClr val="dk1"/>
                </a:solidFill>
                <a:highlight>
                  <a:srgbClr val="FFFFFF"/>
                </a:highlight>
                <a:latin typeface="Verdana"/>
                <a:ea typeface="Verdana"/>
                <a:cs typeface="Verdana"/>
                <a:sym typeface="Verdana"/>
              </a:rPr>
              <a:t>.</a:t>
            </a:r>
            <a:endParaRPr sz="150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2700">
                <a:solidFill>
                  <a:schemeClr val="dk1"/>
                </a:solidFill>
                <a:highlight>
                  <a:srgbClr val="FFFFFF"/>
                </a:highlight>
              </a:rPr>
              <a:t>Boolean Values</a:t>
            </a:r>
            <a:endParaRPr sz="2700">
              <a:solidFill>
                <a:schemeClr val="dk1"/>
              </a:solidFill>
              <a:highlight>
                <a:srgbClr val="FFFFFF"/>
              </a:highlight>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In programming you often need to know if an expression is </a:t>
            </a:r>
            <a:r>
              <a:rPr lang="en-IN" sz="1500">
                <a:solidFill>
                  <a:srgbClr val="DC143C"/>
                </a:solidFill>
                <a:highlight>
                  <a:srgbClr val="F1F1F1"/>
                </a:highlight>
                <a:latin typeface="Courier New"/>
                <a:ea typeface="Courier New"/>
                <a:cs typeface="Courier New"/>
                <a:sym typeface="Courier New"/>
              </a:rPr>
              <a:t>True</a:t>
            </a:r>
            <a:r>
              <a:rPr lang="en-IN" sz="1450">
                <a:solidFill>
                  <a:schemeClr val="dk1"/>
                </a:solidFill>
                <a:highlight>
                  <a:srgbClr val="FFFFFF"/>
                </a:highlight>
                <a:latin typeface="Verdana"/>
                <a:ea typeface="Verdana"/>
                <a:cs typeface="Verdana"/>
                <a:sym typeface="Verdana"/>
              </a:rPr>
              <a:t> or </a:t>
            </a:r>
            <a:r>
              <a:rPr lang="en-IN" sz="1500">
                <a:solidFill>
                  <a:srgbClr val="DC143C"/>
                </a:solidFill>
                <a:highlight>
                  <a:srgbClr val="F1F1F1"/>
                </a:highlight>
                <a:latin typeface="Courier New"/>
                <a:ea typeface="Courier New"/>
                <a:cs typeface="Courier New"/>
                <a:sym typeface="Courier New"/>
              </a:rPr>
              <a:t>False</a:t>
            </a:r>
            <a:r>
              <a:rPr lang="en-IN" sz="1450">
                <a:solidFill>
                  <a:schemeClr val="dk1"/>
                </a:solidFill>
                <a:highlight>
                  <a:srgbClr val="FFFFFF"/>
                </a:highlight>
                <a:latin typeface="Verdana"/>
                <a:ea typeface="Verdana"/>
                <a:cs typeface="Verdana"/>
                <a:sym typeface="Verdana"/>
              </a:rPr>
              <a:t>.</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You can evaluate any expression in Python, and get one of two answers, </a:t>
            </a:r>
            <a:r>
              <a:rPr lang="en-IN" sz="1500">
                <a:solidFill>
                  <a:srgbClr val="DC143C"/>
                </a:solidFill>
                <a:highlight>
                  <a:srgbClr val="F1F1F1"/>
                </a:highlight>
                <a:latin typeface="Courier New"/>
                <a:ea typeface="Courier New"/>
                <a:cs typeface="Courier New"/>
                <a:sym typeface="Courier New"/>
              </a:rPr>
              <a:t>True</a:t>
            </a:r>
            <a:r>
              <a:rPr lang="en-IN" sz="1450">
                <a:solidFill>
                  <a:schemeClr val="dk1"/>
                </a:solidFill>
                <a:highlight>
                  <a:srgbClr val="FFFFFF"/>
                </a:highlight>
                <a:latin typeface="Verdana"/>
                <a:ea typeface="Verdana"/>
                <a:cs typeface="Verdana"/>
                <a:sym typeface="Verdana"/>
              </a:rPr>
              <a:t> or </a:t>
            </a:r>
            <a:r>
              <a:rPr lang="en-IN" sz="1500">
                <a:solidFill>
                  <a:srgbClr val="DC143C"/>
                </a:solidFill>
                <a:highlight>
                  <a:srgbClr val="F1F1F1"/>
                </a:highlight>
                <a:latin typeface="Courier New"/>
                <a:ea typeface="Courier New"/>
                <a:cs typeface="Courier New"/>
                <a:sym typeface="Courier New"/>
              </a:rPr>
              <a:t>False</a:t>
            </a:r>
            <a:r>
              <a:rPr lang="en-IN" sz="1450">
                <a:solidFill>
                  <a:schemeClr val="dk1"/>
                </a:solidFill>
                <a:highlight>
                  <a:srgbClr val="FFFFFF"/>
                </a:highlight>
                <a:latin typeface="Verdana"/>
                <a:ea typeface="Verdana"/>
                <a:cs typeface="Verdana"/>
                <a:sym typeface="Verdana"/>
              </a:rPr>
              <a:t>.</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450">
                <a:solidFill>
                  <a:schemeClr val="dk1"/>
                </a:solidFill>
                <a:highlight>
                  <a:srgbClr val="FFFFFF"/>
                </a:highlight>
                <a:latin typeface="Verdana"/>
                <a:ea typeface="Verdana"/>
                <a:cs typeface="Verdana"/>
                <a:sym typeface="Verdana"/>
              </a:rPr>
              <a:t>When you compare two values, the expression is evaluated and Python returns the Boolean answer:</a:t>
            </a:r>
            <a:endParaRPr sz="1450">
              <a:solidFill>
                <a:schemeClr val="dk1"/>
              </a:solidFill>
              <a:highlight>
                <a:srgbClr val="FFFFFF"/>
              </a:highlight>
              <a:latin typeface="Verdana"/>
              <a:ea typeface="Verdana"/>
              <a:cs typeface="Verdana"/>
              <a:sym typeface="Verdana"/>
            </a:endParaRPr>
          </a:p>
          <a:p>
            <a:pPr marL="0" lvl="0" indent="0" algn="l" rtl="0">
              <a:lnSpc>
                <a:spcPct val="115000"/>
              </a:lnSpc>
              <a:spcBef>
                <a:spcPts val="2600"/>
              </a:spcBef>
              <a:spcAft>
                <a:spcPts val="0"/>
              </a:spcAft>
              <a:buNone/>
            </a:pPr>
            <a:r>
              <a:rPr lang="en-IN" sz="2100">
                <a:solidFill>
                  <a:schemeClr val="dk1"/>
                </a:solidFill>
                <a:highlight>
                  <a:srgbClr val="F1F1F1"/>
                </a:highlight>
              </a:rPr>
              <a:t>Example</a:t>
            </a:r>
            <a:endParaRPr sz="2100">
              <a:solidFill>
                <a:schemeClr val="dk1"/>
              </a:solidFill>
              <a:highlight>
                <a:srgbClr val="F1F1F1"/>
              </a:highlight>
            </a:endParaRPr>
          </a:p>
          <a:p>
            <a:pPr marL="114300" marR="114300" lvl="0" indent="0" algn="l" rtl="0">
              <a:lnSpc>
                <a:spcPct val="115000"/>
              </a:lnSpc>
              <a:spcBef>
                <a:spcPts val="2600"/>
              </a:spcBef>
              <a:spcAft>
                <a:spcPts val="0"/>
              </a:spcAft>
              <a:buNone/>
            </a:pPr>
            <a:r>
              <a:rPr lang="en-IN" sz="1450">
                <a:solidFill>
                  <a:srgbClr val="0000CD"/>
                </a:solidFill>
                <a:highlight>
                  <a:srgbClr val="FFFFFF"/>
                </a:highlight>
                <a:latin typeface="Courier New"/>
                <a:ea typeface="Courier New"/>
                <a:cs typeface="Courier New"/>
                <a:sym typeface="Courier New"/>
              </a:rPr>
              <a:t>print</a:t>
            </a:r>
            <a:r>
              <a:rPr lang="en-IN" sz="1450">
                <a:solidFill>
                  <a:schemeClr val="dk1"/>
                </a:solidFill>
                <a:highlight>
                  <a:srgbClr val="FFFFFF"/>
                </a:highlight>
                <a:latin typeface="Courier New"/>
                <a:ea typeface="Courier New"/>
                <a:cs typeface="Courier New"/>
                <a:sym typeface="Courier New"/>
              </a:rPr>
              <a:t>(</a:t>
            </a:r>
            <a:r>
              <a:rPr lang="en-IN" sz="1450">
                <a:solidFill>
                  <a:srgbClr val="FF0000"/>
                </a:solidFill>
                <a:highlight>
                  <a:srgbClr val="FFFFFF"/>
                </a:highlight>
                <a:latin typeface="Courier New"/>
                <a:ea typeface="Courier New"/>
                <a:cs typeface="Courier New"/>
                <a:sym typeface="Courier New"/>
              </a:rPr>
              <a:t>10</a:t>
            </a:r>
            <a:r>
              <a:rPr lang="en-IN" sz="1450">
                <a:solidFill>
                  <a:schemeClr val="dk1"/>
                </a:solidFill>
                <a:highlight>
                  <a:srgbClr val="FFFFFF"/>
                </a:highlight>
                <a:latin typeface="Courier New"/>
                <a:ea typeface="Courier New"/>
                <a:cs typeface="Courier New"/>
                <a:sym typeface="Courier New"/>
              </a:rPr>
              <a:t> &gt; </a:t>
            </a:r>
            <a:r>
              <a:rPr lang="en-IN" sz="1450">
                <a:solidFill>
                  <a:srgbClr val="FF0000"/>
                </a:solidFill>
                <a:highlight>
                  <a:srgbClr val="FFFFFF"/>
                </a:highlight>
                <a:latin typeface="Courier New"/>
                <a:ea typeface="Courier New"/>
                <a:cs typeface="Courier New"/>
                <a:sym typeface="Courier New"/>
              </a:rPr>
              <a:t>9</a:t>
            </a:r>
            <a:r>
              <a:rPr lang="en-IN" sz="1450">
                <a:solidFill>
                  <a:schemeClr val="dk1"/>
                </a:solidFill>
                <a:highlight>
                  <a:srgbClr val="FFFFFF"/>
                </a:highlight>
                <a:latin typeface="Courier New"/>
                <a:ea typeface="Courier New"/>
                <a:cs typeface="Courier New"/>
                <a:sym typeface="Courier New"/>
              </a:rPr>
              <a:t>)</a:t>
            </a:r>
            <a:endParaRPr sz="14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450">
                <a:solidFill>
                  <a:srgbClr val="0000CD"/>
                </a:solidFill>
                <a:highlight>
                  <a:srgbClr val="FFFFFF"/>
                </a:highlight>
                <a:latin typeface="Courier New"/>
                <a:ea typeface="Courier New"/>
                <a:cs typeface="Courier New"/>
                <a:sym typeface="Courier New"/>
              </a:rPr>
              <a:t>print</a:t>
            </a:r>
            <a:r>
              <a:rPr lang="en-IN" sz="1450">
                <a:solidFill>
                  <a:schemeClr val="dk1"/>
                </a:solidFill>
                <a:highlight>
                  <a:srgbClr val="FFFFFF"/>
                </a:highlight>
                <a:latin typeface="Courier New"/>
                <a:ea typeface="Courier New"/>
                <a:cs typeface="Courier New"/>
                <a:sym typeface="Courier New"/>
              </a:rPr>
              <a:t>(</a:t>
            </a:r>
            <a:r>
              <a:rPr lang="en-IN" sz="1450">
                <a:solidFill>
                  <a:srgbClr val="FF0000"/>
                </a:solidFill>
                <a:highlight>
                  <a:srgbClr val="FFFFFF"/>
                </a:highlight>
                <a:latin typeface="Courier New"/>
                <a:ea typeface="Courier New"/>
                <a:cs typeface="Courier New"/>
                <a:sym typeface="Courier New"/>
              </a:rPr>
              <a:t>10</a:t>
            </a:r>
            <a:r>
              <a:rPr lang="en-IN" sz="1450">
                <a:solidFill>
                  <a:schemeClr val="dk1"/>
                </a:solidFill>
                <a:highlight>
                  <a:srgbClr val="FFFFFF"/>
                </a:highlight>
                <a:latin typeface="Courier New"/>
                <a:ea typeface="Courier New"/>
                <a:cs typeface="Courier New"/>
                <a:sym typeface="Courier New"/>
              </a:rPr>
              <a:t> == </a:t>
            </a:r>
            <a:r>
              <a:rPr lang="en-IN" sz="1450">
                <a:solidFill>
                  <a:srgbClr val="FF0000"/>
                </a:solidFill>
                <a:highlight>
                  <a:srgbClr val="FFFFFF"/>
                </a:highlight>
                <a:latin typeface="Courier New"/>
                <a:ea typeface="Courier New"/>
                <a:cs typeface="Courier New"/>
                <a:sym typeface="Courier New"/>
              </a:rPr>
              <a:t>9</a:t>
            </a:r>
            <a:r>
              <a:rPr lang="en-IN" sz="1450">
                <a:solidFill>
                  <a:schemeClr val="dk1"/>
                </a:solidFill>
                <a:highlight>
                  <a:srgbClr val="FFFFFF"/>
                </a:highlight>
                <a:latin typeface="Courier New"/>
                <a:ea typeface="Courier New"/>
                <a:cs typeface="Courier New"/>
                <a:sym typeface="Courier New"/>
              </a:rPr>
              <a:t>)</a:t>
            </a:r>
            <a:endParaRPr sz="14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450">
                <a:solidFill>
                  <a:srgbClr val="0000CD"/>
                </a:solidFill>
                <a:highlight>
                  <a:srgbClr val="FFFFFF"/>
                </a:highlight>
                <a:latin typeface="Courier New"/>
                <a:ea typeface="Courier New"/>
                <a:cs typeface="Courier New"/>
                <a:sym typeface="Courier New"/>
              </a:rPr>
              <a:t>print</a:t>
            </a:r>
            <a:r>
              <a:rPr lang="en-IN" sz="1450">
                <a:solidFill>
                  <a:schemeClr val="dk1"/>
                </a:solidFill>
                <a:highlight>
                  <a:srgbClr val="FFFFFF"/>
                </a:highlight>
                <a:latin typeface="Courier New"/>
                <a:ea typeface="Courier New"/>
                <a:cs typeface="Courier New"/>
                <a:sym typeface="Courier New"/>
              </a:rPr>
              <a:t>(</a:t>
            </a:r>
            <a:r>
              <a:rPr lang="en-IN" sz="1450">
                <a:solidFill>
                  <a:srgbClr val="FF0000"/>
                </a:solidFill>
                <a:highlight>
                  <a:srgbClr val="FFFFFF"/>
                </a:highlight>
                <a:latin typeface="Courier New"/>
                <a:ea typeface="Courier New"/>
                <a:cs typeface="Courier New"/>
                <a:sym typeface="Courier New"/>
              </a:rPr>
              <a:t>10</a:t>
            </a:r>
            <a:r>
              <a:rPr lang="en-IN" sz="1450">
                <a:solidFill>
                  <a:schemeClr val="dk1"/>
                </a:solidFill>
                <a:highlight>
                  <a:srgbClr val="FFFFFF"/>
                </a:highlight>
                <a:latin typeface="Courier New"/>
                <a:ea typeface="Courier New"/>
                <a:cs typeface="Courier New"/>
                <a:sym typeface="Courier New"/>
              </a:rPr>
              <a:t> &lt; </a:t>
            </a:r>
            <a:r>
              <a:rPr lang="en-IN" sz="1450">
                <a:solidFill>
                  <a:srgbClr val="FF0000"/>
                </a:solidFill>
                <a:highlight>
                  <a:srgbClr val="FFFFFF"/>
                </a:highlight>
                <a:latin typeface="Courier New"/>
                <a:ea typeface="Courier New"/>
                <a:cs typeface="Courier New"/>
                <a:sym typeface="Courier New"/>
              </a:rPr>
              <a:t>9</a:t>
            </a:r>
            <a:r>
              <a:rPr lang="en-IN" sz="1450">
                <a:solidFill>
                  <a:schemeClr val="dk1"/>
                </a:solidFill>
                <a:highlight>
                  <a:srgbClr val="FFFFFF"/>
                </a:highlight>
                <a:latin typeface="Courier New"/>
                <a:ea typeface="Courier New"/>
                <a:cs typeface="Courier New"/>
                <a:sym typeface="Courier New"/>
              </a:rPr>
              <a:t>)</a:t>
            </a:r>
            <a:endParaRPr sz="14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8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47"/>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393" name="Google Shape;393;p47"/>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394" name="Google Shape;394;p47"/>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35</a:t>
            </a:fld>
            <a:endParaRPr/>
          </a:p>
        </p:txBody>
      </p:sp>
      <p:sp>
        <p:nvSpPr>
          <p:cNvPr id="395" name="Google Shape;395;p47"/>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None/>
            </a:pPr>
            <a:r>
              <a:rPr lang="en-IN" sz="1850">
                <a:solidFill>
                  <a:schemeClr val="dk1"/>
                </a:solidFill>
                <a:highlight>
                  <a:srgbClr val="FFFFFF"/>
                </a:highlight>
                <a:latin typeface="Verdana"/>
                <a:ea typeface="Verdana"/>
                <a:cs typeface="Verdana"/>
                <a:sym typeface="Verdana"/>
              </a:rPr>
              <a:t>When you run a condition in an if statement, Python returns </a:t>
            </a:r>
            <a:r>
              <a:rPr lang="en-IN" sz="1900">
                <a:solidFill>
                  <a:srgbClr val="DC143C"/>
                </a:solidFill>
                <a:highlight>
                  <a:srgbClr val="F1F1F1"/>
                </a:highlight>
                <a:latin typeface="Courier New"/>
                <a:ea typeface="Courier New"/>
                <a:cs typeface="Courier New"/>
                <a:sym typeface="Courier New"/>
              </a:rPr>
              <a:t>True</a:t>
            </a:r>
            <a:r>
              <a:rPr lang="en-IN" sz="1850">
                <a:solidFill>
                  <a:schemeClr val="dk1"/>
                </a:solidFill>
                <a:highlight>
                  <a:srgbClr val="FFFFFF"/>
                </a:highlight>
                <a:latin typeface="Verdana"/>
                <a:ea typeface="Verdana"/>
                <a:cs typeface="Verdana"/>
                <a:sym typeface="Verdana"/>
              </a:rPr>
              <a:t> or </a:t>
            </a:r>
            <a:r>
              <a:rPr lang="en-IN" sz="1900">
                <a:solidFill>
                  <a:srgbClr val="DC143C"/>
                </a:solidFill>
                <a:highlight>
                  <a:srgbClr val="F1F1F1"/>
                </a:highlight>
                <a:latin typeface="Courier New"/>
                <a:ea typeface="Courier New"/>
                <a:cs typeface="Courier New"/>
                <a:sym typeface="Courier New"/>
              </a:rPr>
              <a:t>False</a:t>
            </a:r>
            <a:r>
              <a:rPr lang="en-IN" sz="1850">
                <a:solidFill>
                  <a:schemeClr val="dk1"/>
                </a:solidFill>
                <a:highlight>
                  <a:srgbClr val="FFFFFF"/>
                </a:highlight>
                <a:latin typeface="Verdana"/>
                <a:ea typeface="Verdana"/>
                <a:cs typeface="Verdana"/>
                <a:sym typeface="Verdana"/>
              </a:rPr>
              <a:t>:</a:t>
            </a:r>
            <a:endParaRPr sz="2500">
              <a:solidFill>
                <a:schemeClr val="dk1"/>
              </a:solidFill>
              <a:highlight>
                <a:srgbClr val="F1F1F1"/>
              </a:highlight>
            </a:endParaRPr>
          </a:p>
          <a:p>
            <a:pPr marL="0" lvl="0" indent="0" algn="l" rtl="0">
              <a:lnSpc>
                <a:spcPct val="115000"/>
              </a:lnSpc>
              <a:spcBef>
                <a:spcPts val="1400"/>
              </a:spcBef>
              <a:spcAft>
                <a:spcPts val="0"/>
              </a:spcAft>
              <a:buNone/>
            </a:pPr>
            <a:r>
              <a:rPr lang="en-IN" sz="1850">
                <a:solidFill>
                  <a:schemeClr val="dk1"/>
                </a:solidFill>
                <a:highlight>
                  <a:srgbClr val="F1F1F1"/>
                </a:highlight>
                <a:latin typeface="Verdana"/>
                <a:ea typeface="Verdana"/>
                <a:cs typeface="Verdana"/>
                <a:sym typeface="Verdana"/>
              </a:rPr>
              <a:t>Print a message based on whether the condition is </a:t>
            </a:r>
            <a:r>
              <a:rPr lang="en-IN" sz="1900">
                <a:solidFill>
                  <a:srgbClr val="DC143C"/>
                </a:solidFill>
                <a:highlight>
                  <a:srgbClr val="F1F1F1"/>
                </a:highlight>
                <a:latin typeface="Courier New"/>
                <a:ea typeface="Courier New"/>
                <a:cs typeface="Courier New"/>
                <a:sym typeface="Courier New"/>
              </a:rPr>
              <a:t>True</a:t>
            </a:r>
            <a:r>
              <a:rPr lang="en-IN" sz="1850">
                <a:solidFill>
                  <a:schemeClr val="dk1"/>
                </a:solidFill>
                <a:highlight>
                  <a:srgbClr val="F1F1F1"/>
                </a:highlight>
                <a:latin typeface="Verdana"/>
                <a:ea typeface="Verdana"/>
                <a:cs typeface="Verdana"/>
                <a:sym typeface="Verdana"/>
              </a:rPr>
              <a:t> or </a:t>
            </a:r>
            <a:r>
              <a:rPr lang="en-IN" sz="1900">
                <a:solidFill>
                  <a:srgbClr val="DC143C"/>
                </a:solidFill>
                <a:highlight>
                  <a:srgbClr val="F1F1F1"/>
                </a:highlight>
                <a:latin typeface="Courier New"/>
                <a:ea typeface="Courier New"/>
                <a:cs typeface="Courier New"/>
                <a:sym typeface="Courier New"/>
              </a:rPr>
              <a:t>False</a:t>
            </a:r>
            <a:r>
              <a:rPr lang="en-IN" sz="1850">
                <a:solidFill>
                  <a:schemeClr val="dk1"/>
                </a:solidFill>
                <a:highlight>
                  <a:srgbClr val="F1F1F1"/>
                </a:highlight>
                <a:latin typeface="Verdana"/>
                <a:ea typeface="Verdana"/>
                <a:cs typeface="Verdana"/>
                <a:sym typeface="Verdana"/>
              </a:rPr>
              <a:t>:</a:t>
            </a:r>
            <a:endParaRPr sz="1850">
              <a:solidFill>
                <a:schemeClr val="dk1"/>
              </a:solidFill>
              <a:highlight>
                <a:srgbClr val="F1F1F1"/>
              </a:highlight>
              <a:latin typeface="Verdana"/>
              <a:ea typeface="Verdana"/>
              <a:cs typeface="Verdana"/>
              <a:sym typeface="Verdana"/>
            </a:endParaRPr>
          </a:p>
          <a:p>
            <a:pPr marL="114300" marR="114300" lvl="0" indent="0" algn="l" rtl="0">
              <a:lnSpc>
                <a:spcPct val="115000"/>
              </a:lnSpc>
              <a:spcBef>
                <a:spcPts val="1800"/>
              </a:spcBef>
              <a:spcAft>
                <a:spcPts val="0"/>
              </a:spcAft>
              <a:buNone/>
            </a:pPr>
            <a:r>
              <a:rPr lang="en-IN" sz="1850">
                <a:solidFill>
                  <a:schemeClr val="dk1"/>
                </a:solidFill>
                <a:highlight>
                  <a:srgbClr val="FFFFFF"/>
                </a:highlight>
                <a:latin typeface="Courier New"/>
                <a:ea typeface="Courier New"/>
                <a:cs typeface="Courier New"/>
                <a:sym typeface="Courier New"/>
              </a:rPr>
              <a:t>a = </a:t>
            </a:r>
            <a:r>
              <a:rPr lang="en-IN" sz="1850">
                <a:solidFill>
                  <a:srgbClr val="FF0000"/>
                </a:solidFill>
                <a:highlight>
                  <a:srgbClr val="FFFFFF"/>
                </a:highlight>
                <a:latin typeface="Courier New"/>
                <a:ea typeface="Courier New"/>
                <a:cs typeface="Courier New"/>
                <a:sym typeface="Courier New"/>
              </a:rPr>
              <a:t>200</a:t>
            </a:r>
            <a:endParaRPr sz="1850">
              <a:solidFill>
                <a:srgbClr val="FF0000"/>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850">
                <a:solidFill>
                  <a:schemeClr val="dk1"/>
                </a:solidFill>
                <a:highlight>
                  <a:srgbClr val="FFFFFF"/>
                </a:highlight>
                <a:latin typeface="Courier New"/>
                <a:ea typeface="Courier New"/>
                <a:cs typeface="Courier New"/>
                <a:sym typeface="Courier New"/>
              </a:rPr>
              <a:t>b = </a:t>
            </a:r>
            <a:r>
              <a:rPr lang="en-IN" sz="1850">
                <a:solidFill>
                  <a:srgbClr val="FF0000"/>
                </a:solidFill>
                <a:highlight>
                  <a:srgbClr val="FFFFFF"/>
                </a:highlight>
                <a:latin typeface="Courier New"/>
                <a:ea typeface="Courier New"/>
                <a:cs typeface="Courier New"/>
                <a:sym typeface="Courier New"/>
              </a:rPr>
              <a:t>33</a:t>
            </a:r>
            <a:endParaRPr sz="18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850">
                <a:solidFill>
                  <a:srgbClr val="0000CD"/>
                </a:solidFill>
                <a:highlight>
                  <a:srgbClr val="FFFFFF"/>
                </a:highlight>
                <a:latin typeface="Courier New"/>
                <a:ea typeface="Courier New"/>
                <a:cs typeface="Courier New"/>
                <a:sym typeface="Courier New"/>
              </a:rPr>
              <a:t>if</a:t>
            </a:r>
            <a:r>
              <a:rPr lang="en-IN" sz="1850">
                <a:solidFill>
                  <a:schemeClr val="dk1"/>
                </a:solidFill>
                <a:highlight>
                  <a:srgbClr val="FFFFFF"/>
                </a:highlight>
                <a:latin typeface="Courier New"/>
                <a:ea typeface="Courier New"/>
                <a:cs typeface="Courier New"/>
                <a:sym typeface="Courier New"/>
              </a:rPr>
              <a:t> b &gt; a:</a:t>
            </a:r>
            <a:endParaRPr sz="18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850">
                <a:solidFill>
                  <a:schemeClr val="dk1"/>
                </a:solidFill>
                <a:highlight>
                  <a:srgbClr val="FFFFFF"/>
                </a:highlight>
                <a:latin typeface="Courier New"/>
                <a:ea typeface="Courier New"/>
                <a:cs typeface="Courier New"/>
                <a:sym typeface="Courier New"/>
              </a:rPr>
              <a:t>  </a:t>
            </a:r>
            <a:r>
              <a:rPr lang="en-IN" sz="1850">
                <a:solidFill>
                  <a:srgbClr val="0000CD"/>
                </a:solidFill>
                <a:highlight>
                  <a:srgbClr val="FFFFFF"/>
                </a:highlight>
                <a:latin typeface="Courier New"/>
                <a:ea typeface="Courier New"/>
                <a:cs typeface="Courier New"/>
                <a:sym typeface="Courier New"/>
              </a:rPr>
              <a:t>print</a:t>
            </a:r>
            <a:r>
              <a:rPr lang="en-IN" sz="1850">
                <a:solidFill>
                  <a:schemeClr val="dk1"/>
                </a:solidFill>
                <a:highlight>
                  <a:srgbClr val="FFFFFF"/>
                </a:highlight>
                <a:latin typeface="Courier New"/>
                <a:ea typeface="Courier New"/>
                <a:cs typeface="Courier New"/>
                <a:sym typeface="Courier New"/>
              </a:rPr>
              <a:t>(</a:t>
            </a:r>
            <a:r>
              <a:rPr lang="en-IN" sz="1850">
                <a:solidFill>
                  <a:srgbClr val="A52A2A"/>
                </a:solidFill>
                <a:highlight>
                  <a:srgbClr val="FFFFFF"/>
                </a:highlight>
                <a:latin typeface="Courier New"/>
                <a:ea typeface="Courier New"/>
                <a:cs typeface="Courier New"/>
                <a:sym typeface="Courier New"/>
              </a:rPr>
              <a:t>"b is greater than a"</a:t>
            </a:r>
            <a:r>
              <a:rPr lang="en-IN" sz="1850">
                <a:solidFill>
                  <a:schemeClr val="dk1"/>
                </a:solidFill>
                <a:highlight>
                  <a:srgbClr val="FFFFFF"/>
                </a:highlight>
                <a:latin typeface="Courier New"/>
                <a:ea typeface="Courier New"/>
                <a:cs typeface="Courier New"/>
                <a:sym typeface="Courier New"/>
              </a:rPr>
              <a:t>)</a:t>
            </a:r>
            <a:endParaRPr sz="18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850">
                <a:solidFill>
                  <a:srgbClr val="0000CD"/>
                </a:solidFill>
                <a:highlight>
                  <a:srgbClr val="FFFFFF"/>
                </a:highlight>
                <a:latin typeface="Courier New"/>
                <a:ea typeface="Courier New"/>
                <a:cs typeface="Courier New"/>
                <a:sym typeface="Courier New"/>
              </a:rPr>
              <a:t>else</a:t>
            </a:r>
            <a:r>
              <a:rPr lang="en-IN" sz="1850">
                <a:solidFill>
                  <a:schemeClr val="dk1"/>
                </a:solidFill>
                <a:highlight>
                  <a:srgbClr val="FFFFFF"/>
                </a:highlight>
                <a:latin typeface="Courier New"/>
                <a:ea typeface="Courier New"/>
                <a:cs typeface="Courier New"/>
                <a:sym typeface="Courier New"/>
              </a:rPr>
              <a:t>:</a:t>
            </a:r>
            <a:endParaRPr sz="18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850">
                <a:solidFill>
                  <a:schemeClr val="dk1"/>
                </a:solidFill>
                <a:highlight>
                  <a:srgbClr val="FFFFFF"/>
                </a:highlight>
                <a:latin typeface="Courier New"/>
                <a:ea typeface="Courier New"/>
                <a:cs typeface="Courier New"/>
                <a:sym typeface="Courier New"/>
              </a:rPr>
              <a:t>  </a:t>
            </a:r>
            <a:r>
              <a:rPr lang="en-IN" sz="1850">
                <a:solidFill>
                  <a:srgbClr val="0000CD"/>
                </a:solidFill>
                <a:highlight>
                  <a:srgbClr val="FFFFFF"/>
                </a:highlight>
                <a:latin typeface="Courier New"/>
                <a:ea typeface="Courier New"/>
                <a:cs typeface="Courier New"/>
                <a:sym typeface="Courier New"/>
              </a:rPr>
              <a:t>print</a:t>
            </a:r>
            <a:r>
              <a:rPr lang="en-IN" sz="1850">
                <a:solidFill>
                  <a:schemeClr val="dk1"/>
                </a:solidFill>
                <a:highlight>
                  <a:srgbClr val="FFFFFF"/>
                </a:highlight>
                <a:latin typeface="Courier New"/>
                <a:ea typeface="Courier New"/>
                <a:cs typeface="Courier New"/>
                <a:sym typeface="Courier New"/>
              </a:rPr>
              <a:t>(</a:t>
            </a:r>
            <a:r>
              <a:rPr lang="en-IN" sz="1850">
                <a:solidFill>
                  <a:srgbClr val="A52A2A"/>
                </a:solidFill>
                <a:highlight>
                  <a:srgbClr val="FFFFFF"/>
                </a:highlight>
                <a:latin typeface="Courier New"/>
                <a:ea typeface="Courier New"/>
                <a:cs typeface="Courier New"/>
                <a:sym typeface="Courier New"/>
              </a:rPr>
              <a:t>"b is not greater than a"</a:t>
            </a:r>
            <a:r>
              <a:rPr lang="en-IN" sz="1850">
                <a:solidFill>
                  <a:schemeClr val="dk1"/>
                </a:solidFill>
                <a:highlight>
                  <a:srgbClr val="FFFFFF"/>
                </a:highlight>
                <a:latin typeface="Courier New"/>
                <a:ea typeface="Courier New"/>
                <a:cs typeface="Courier New"/>
                <a:sym typeface="Courier New"/>
              </a:rPr>
              <a:t>)</a:t>
            </a:r>
            <a:endParaRPr sz="18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800"/>
              </a:spcBef>
              <a:spcAft>
                <a:spcPts val="0"/>
              </a:spcAft>
              <a:buNone/>
            </a:pPr>
            <a:endParaRPr sz="31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8"/>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401" name="Google Shape;401;p48"/>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402" name="Google Shape;402;p48"/>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36</a:t>
            </a:fld>
            <a:endParaRPr/>
          </a:p>
        </p:txBody>
      </p:sp>
      <p:sp>
        <p:nvSpPr>
          <p:cNvPr id="403" name="Google Shape;403;p48"/>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3200">
                <a:solidFill>
                  <a:schemeClr val="dk1"/>
                </a:solidFill>
                <a:highlight>
                  <a:srgbClr val="FFFFFF"/>
                </a:highlight>
              </a:rPr>
              <a:t>Evaluate Values and Variables</a:t>
            </a:r>
            <a:endParaRPr sz="3200">
              <a:solidFill>
                <a:schemeClr val="dk1"/>
              </a:solidFill>
              <a:highlight>
                <a:srgbClr val="FFFFFF"/>
              </a:highlight>
            </a:endParaRPr>
          </a:p>
          <a:p>
            <a:pPr marL="0" lvl="0" indent="0" algn="l" rtl="0">
              <a:lnSpc>
                <a:spcPct val="115000"/>
              </a:lnSpc>
              <a:spcBef>
                <a:spcPts val="1400"/>
              </a:spcBef>
              <a:spcAft>
                <a:spcPts val="0"/>
              </a:spcAft>
              <a:buNone/>
            </a:pPr>
            <a:r>
              <a:rPr lang="en-IN" sz="1950">
                <a:solidFill>
                  <a:schemeClr val="dk1"/>
                </a:solidFill>
                <a:highlight>
                  <a:srgbClr val="FFFFFF"/>
                </a:highlight>
                <a:latin typeface="Verdana"/>
                <a:ea typeface="Verdana"/>
                <a:cs typeface="Verdana"/>
                <a:sym typeface="Verdana"/>
              </a:rPr>
              <a:t>The </a:t>
            </a:r>
            <a:r>
              <a:rPr lang="en-IN" sz="2000">
                <a:solidFill>
                  <a:srgbClr val="DC143C"/>
                </a:solidFill>
                <a:highlight>
                  <a:srgbClr val="F1F1F1"/>
                </a:highlight>
                <a:latin typeface="Courier New"/>
                <a:ea typeface="Courier New"/>
                <a:cs typeface="Courier New"/>
                <a:sym typeface="Courier New"/>
              </a:rPr>
              <a:t>bool()</a:t>
            </a:r>
            <a:r>
              <a:rPr lang="en-IN" sz="1950">
                <a:solidFill>
                  <a:schemeClr val="dk1"/>
                </a:solidFill>
                <a:highlight>
                  <a:srgbClr val="FFFFFF"/>
                </a:highlight>
                <a:latin typeface="Verdana"/>
                <a:ea typeface="Verdana"/>
                <a:cs typeface="Verdana"/>
                <a:sym typeface="Verdana"/>
              </a:rPr>
              <a:t> function allows you to evaluate any value, and give you </a:t>
            </a:r>
            <a:r>
              <a:rPr lang="en-IN" sz="2000">
                <a:solidFill>
                  <a:srgbClr val="DC143C"/>
                </a:solidFill>
                <a:highlight>
                  <a:srgbClr val="F1F1F1"/>
                </a:highlight>
                <a:latin typeface="Courier New"/>
                <a:ea typeface="Courier New"/>
                <a:cs typeface="Courier New"/>
                <a:sym typeface="Courier New"/>
              </a:rPr>
              <a:t>True</a:t>
            </a:r>
            <a:r>
              <a:rPr lang="en-IN" sz="1950">
                <a:solidFill>
                  <a:schemeClr val="dk1"/>
                </a:solidFill>
                <a:highlight>
                  <a:srgbClr val="FFFFFF"/>
                </a:highlight>
                <a:latin typeface="Verdana"/>
                <a:ea typeface="Verdana"/>
                <a:cs typeface="Verdana"/>
                <a:sym typeface="Verdana"/>
              </a:rPr>
              <a:t> or </a:t>
            </a:r>
            <a:r>
              <a:rPr lang="en-IN" sz="2000">
                <a:solidFill>
                  <a:srgbClr val="DC143C"/>
                </a:solidFill>
                <a:highlight>
                  <a:srgbClr val="F1F1F1"/>
                </a:highlight>
                <a:latin typeface="Courier New"/>
                <a:ea typeface="Courier New"/>
                <a:cs typeface="Courier New"/>
                <a:sym typeface="Courier New"/>
              </a:rPr>
              <a:t>False</a:t>
            </a:r>
            <a:r>
              <a:rPr lang="en-IN" sz="1950">
                <a:solidFill>
                  <a:schemeClr val="dk1"/>
                </a:solidFill>
                <a:highlight>
                  <a:srgbClr val="FFFFFF"/>
                </a:highlight>
                <a:latin typeface="Verdana"/>
                <a:ea typeface="Verdana"/>
                <a:cs typeface="Verdana"/>
                <a:sym typeface="Verdana"/>
              </a:rPr>
              <a:t> in return,</a:t>
            </a:r>
            <a:endParaRPr sz="1950">
              <a:solidFill>
                <a:schemeClr val="dk1"/>
              </a:solidFill>
              <a:highlight>
                <a:srgbClr val="FFFFFF"/>
              </a:highlight>
              <a:latin typeface="Verdana"/>
              <a:ea typeface="Verdana"/>
              <a:cs typeface="Verdana"/>
              <a:sym typeface="Verdana"/>
            </a:endParaRPr>
          </a:p>
          <a:p>
            <a:pPr marL="0" lvl="0" indent="0" algn="l" rtl="0">
              <a:lnSpc>
                <a:spcPct val="115000"/>
              </a:lnSpc>
              <a:spcBef>
                <a:spcPts val="2600"/>
              </a:spcBef>
              <a:spcAft>
                <a:spcPts val="0"/>
              </a:spcAft>
              <a:buNone/>
            </a:pPr>
            <a:r>
              <a:rPr lang="en-IN" sz="2600">
                <a:solidFill>
                  <a:schemeClr val="dk1"/>
                </a:solidFill>
                <a:highlight>
                  <a:srgbClr val="F1F1F1"/>
                </a:highlight>
              </a:rPr>
              <a:t>Example</a:t>
            </a:r>
            <a:endParaRPr sz="2600">
              <a:solidFill>
                <a:schemeClr val="dk1"/>
              </a:solidFill>
              <a:highlight>
                <a:srgbClr val="F1F1F1"/>
              </a:highlight>
            </a:endParaRPr>
          </a:p>
          <a:p>
            <a:pPr marL="0" lvl="0" indent="0" algn="l" rtl="0">
              <a:lnSpc>
                <a:spcPct val="115000"/>
              </a:lnSpc>
              <a:spcBef>
                <a:spcPts val="2900"/>
              </a:spcBef>
              <a:spcAft>
                <a:spcPts val="0"/>
              </a:spcAft>
              <a:buNone/>
            </a:pPr>
            <a:r>
              <a:rPr lang="en-IN" sz="1950">
                <a:solidFill>
                  <a:schemeClr val="dk1"/>
                </a:solidFill>
                <a:highlight>
                  <a:srgbClr val="F1F1F1"/>
                </a:highlight>
                <a:latin typeface="Verdana"/>
                <a:ea typeface="Verdana"/>
                <a:cs typeface="Verdana"/>
                <a:sym typeface="Verdana"/>
              </a:rPr>
              <a:t>Evaluate a string and a number:</a:t>
            </a:r>
            <a:endParaRPr sz="1950">
              <a:solidFill>
                <a:schemeClr val="dk1"/>
              </a:solidFill>
              <a:highlight>
                <a:srgbClr val="F1F1F1"/>
              </a:highlight>
              <a:latin typeface="Verdana"/>
              <a:ea typeface="Verdana"/>
              <a:cs typeface="Verdana"/>
              <a:sym typeface="Verdana"/>
            </a:endParaRPr>
          </a:p>
          <a:p>
            <a:pPr marL="114300" marR="114300" lvl="0" indent="0" algn="l" rtl="0">
              <a:lnSpc>
                <a:spcPct val="115000"/>
              </a:lnSpc>
              <a:spcBef>
                <a:spcPts val="2900"/>
              </a:spcBef>
              <a:spcAft>
                <a:spcPts val="0"/>
              </a:spcAft>
              <a:buNone/>
            </a:pPr>
            <a:r>
              <a:rPr lang="en-IN" sz="1950">
                <a:solidFill>
                  <a:srgbClr val="0000CD"/>
                </a:solidFill>
                <a:highlight>
                  <a:srgbClr val="FFFFFF"/>
                </a:highlight>
                <a:latin typeface="Courier New"/>
                <a:ea typeface="Courier New"/>
                <a:cs typeface="Courier New"/>
                <a:sym typeface="Courier New"/>
              </a:rPr>
              <a:t>print</a:t>
            </a:r>
            <a:r>
              <a:rPr lang="en-IN" sz="1950">
                <a:solidFill>
                  <a:schemeClr val="dk1"/>
                </a:solidFill>
                <a:highlight>
                  <a:srgbClr val="FFFFFF"/>
                </a:highlight>
                <a:latin typeface="Courier New"/>
                <a:ea typeface="Courier New"/>
                <a:cs typeface="Courier New"/>
                <a:sym typeface="Courier New"/>
              </a:rPr>
              <a:t>(</a:t>
            </a:r>
            <a:r>
              <a:rPr lang="en-IN" sz="1950">
                <a:solidFill>
                  <a:srgbClr val="0000CD"/>
                </a:solidFill>
                <a:highlight>
                  <a:srgbClr val="FFFFFF"/>
                </a:highlight>
                <a:latin typeface="Courier New"/>
                <a:ea typeface="Courier New"/>
                <a:cs typeface="Courier New"/>
                <a:sym typeface="Courier New"/>
              </a:rPr>
              <a:t>bool</a:t>
            </a:r>
            <a:r>
              <a:rPr lang="en-IN" sz="1950">
                <a:solidFill>
                  <a:schemeClr val="dk1"/>
                </a:solidFill>
                <a:highlight>
                  <a:srgbClr val="FFFFFF"/>
                </a:highlight>
                <a:latin typeface="Courier New"/>
                <a:ea typeface="Courier New"/>
                <a:cs typeface="Courier New"/>
                <a:sym typeface="Courier New"/>
              </a:rPr>
              <a:t>(</a:t>
            </a:r>
            <a:r>
              <a:rPr lang="en-IN" sz="1950">
                <a:solidFill>
                  <a:srgbClr val="A52A2A"/>
                </a:solidFill>
                <a:highlight>
                  <a:srgbClr val="FFFFFF"/>
                </a:highlight>
                <a:latin typeface="Courier New"/>
                <a:ea typeface="Courier New"/>
                <a:cs typeface="Courier New"/>
                <a:sym typeface="Courier New"/>
              </a:rPr>
              <a:t>"Hello"</a:t>
            </a:r>
            <a:r>
              <a:rPr lang="en-IN" sz="1950">
                <a:solidFill>
                  <a:schemeClr val="dk1"/>
                </a:solidFill>
                <a:highlight>
                  <a:srgbClr val="FFFFFF"/>
                </a:highlight>
                <a:latin typeface="Courier New"/>
                <a:ea typeface="Courier New"/>
                <a:cs typeface="Courier New"/>
                <a:sym typeface="Courier New"/>
              </a:rPr>
              <a:t>))</a:t>
            </a:r>
            <a:endParaRPr sz="19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950">
                <a:solidFill>
                  <a:srgbClr val="0000CD"/>
                </a:solidFill>
                <a:highlight>
                  <a:srgbClr val="FFFFFF"/>
                </a:highlight>
                <a:latin typeface="Courier New"/>
                <a:ea typeface="Courier New"/>
                <a:cs typeface="Courier New"/>
                <a:sym typeface="Courier New"/>
              </a:rPr>
              <a:t>print</a:t>
            </a:r>
            <a:r>
              <a:rPr lang="en-IN" sz="1950">
                <a:solidFill>
                  <a:schemeClr val="dk1"/>
                </a:solidFill>
                <a:highlight>
                  <a:srgbClr val="FFFFFF"/>
                </a:highlight>
                <a:latin typeface="Courier New"/>
                <a:ea typeface="Courier New"/>
                <a:cs typeface="Courier New"/>
                <a:sym typeface="Courier New"/>
              </a:rPr>
              <a:t>(</a:t>
            </a:r>
            <a:r>
              <a:rPr lang="en-IN" sz="1950">
                <a:solidFill>
                  <a:srgbClr val="0000CD"/>
                </a:solidFill>
                <a:highlight>
                  <a:srgbClr val="FFFFFF"/>
                </a:highlight>
                <a:latin typeface="Courier New"/>
                <a:ea typeface="Courier New"/>
                <a:cs typeface="Courier New"/>
                <a:sym typeface="Courier New"/>
              </a:rPr>
              <a:t>bool</a:t>
            </a:r>
            <a:r>
              <a:rPr lang="en-IN" sz="1950">
                <a:solidFill>
                  <a:schemeClr val="dk1"/>
                </a:solidFill>
                <a:highlight>
                  <a:srgbClr val="FFFFFF"/>
                </a:highlight>
                <a:latin typeface="Courier New"/>
                <a:ea typeface="Courier New"/>
                <a:cs typeface="Courier New"/>
                <a:sym typeface="Courier New"/>
              </a:rPr>
              <a:t>(</a:t>
            </a:r>
            <a:r>
              <a:rPr lang="en-IN" sz="1950">
                <a:solidFill>
                  <a:srgbClr val="FF0000"/>
                </a:solidFill>
                <a:highlight>
                  <a:srgbClr val="FFFFFF"/>
                </a:highlight>
                <a:latin typeface="Courier New"/>
                <a:ea typeface="Courier New"/>
                <a:cs typeface="Courier New"/>
                <a:sym typeface="Courier New"/>
              </a:rPr>
              <a:t>15</a:t>
            </a:r>
            <a:r>
              <a:rPr lang="en-IN" sz="1950">
                <a:solidFill>
                  <a:schemeClr val="dk1"/>
                </a:solidFill>
                <a:highlight>
                  <a:srgbClr val="FFFFFF"/>
                </a:highlight>
                <a:latin typeface="Courier New"/>
                <a:ea typeface="Courier New"/>
                <a:cs typeface="Courier New"/>
                <a:sym typeface="Courier New"/>
              </a:rPr>
              <a:t>))</a:t>
            </a:r>
            <a:endParaRPr sz="19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800"/>
              </a:spcBef>
              <a:spcAft>
                <a:spcPts val="0"/>
              </a:spcAft>
              <a:buNone/>
            </a:pPr>
            <a:endParaRPr sz="32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9"/>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409" name="Google Shape;409;p49"/>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410" name="Google Shape;410;p49"/>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37</a:t>
            </a:fld>
            <a:endParaRPr/>
          </a:p>
        </p:txBody>
      </p:sp>
      <p:sp>
        <p:nvSpPr>
          <p:cNvPr id="411" name="Google Shape;411;p49"/>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100"/>
              </a:spcBef>
              <a:spcAft>
                <a:spcPts val="0"/>
              </a:spcAft>
              <a:buNone/>
            </a:pPr>
            <a:r>
              <a:rPr lang="en-IN" sz="1950">
                <a:solidFill>
                  <a:schemeClr val="dk1"/>
                </a:solidFill>
                <a:latin typeface="Verdana"/>
                <a:ea typeface="Verdana"/>
                <a:cs typeface="Verdana"/>
                <a:sym typeface="Verdana"/>
              </a:rPr>
              <a:t>Evaluate two variables:</a:t>
            </a:r>
            <a:endParaRPr sz="19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950">
                <a:solidFill>
                  <a:schemeClr val="dk1"/>
                </a:solidFill>
                <a:highlight>
                  <a:srgbClr val="FFFFFF"/>
                </a:highlight>
                <a:latin typeface="Courier New"/>
                <a:ea typeface="Courier New"/>
                <a:cs typeface="Courier New"/>
                <a:sym typeface="Courier New"/>
              </a:rPr>
              <a:t>x = </a:t>
            </a:r>
            <a:r>
              <a:rPr lang="en-IN" sz="1950">
                <a:solidFill>
                  <a:srgbClr val="A52A2A"/>
                </a:solidFill>
                <a:highlight>
                  <a:srgbClr val="FFFFFF"/>
                </a:highlight>
                <a:latin typeface="Courier New"/>
                <a:ea typeface="Courier New"/>
                <a:cs typeface="Courier New"/>
                <a:sym typeface="Courier New"/>
              </a:rPr>
              <a:t>"Hello"</a:t>
            </a:r>
            <a:endParaRPr sz="1950">
              <a:solidFill>
                <a:srgbClr val="A52A2A"/>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950">
                <a:solidFill>
                  <a:schemeClr val="dk1"/>
                </a:solidFill>
                <a:highlight>
                  <a:srgbClr val="FFFFFF"/>
                </a:highlight>
                <a:latin typeface="Courier New"/>
                <a:ea typeface="Courier New"/>
                <a:cs typeface="Courier New"/>
                <a:sym typeface="Courier New"/>
              </a:rPr>
              <a:t>y = </a:t>
            </a:r>
            <a:r>
              <a:rPr lang="en-IN" sz="1950">
                <a:solidFill>
                  <a:srgbClr val="FF0000"/>
                </a:solidFill>
                <a:highlight>
                  <a:srgbClr val="FFFFFF"/>
                </a:highlight>
                <a:latin typeface="Courier New"/>
                <a:ea typeface="Courier New"/>
                <a:cs typeface="Courier New"/>
                <a:sym typeface="Courier New"/>
              </a:rPr>
              <a:t>15</a:t>
            </a:r>
            <a:endParaRPr sz="1950">
              <a:solidFill>
                <a:srgbClr val="FF0000"/>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endParaRPr sz="19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950">
                <a:solidFill>
                  <a:srgbClr val="0000CD"/>
                </a:solidFill>
                <a:highlight>
                  <a:srgbClr val="FFFFFF"/>
                </a:highlight>
                <a:latin typeface="Courier New"/>
                <a:ea typeface="Courier New"/>
                <a:cs typeface="Courier New"/>
                <a:sym typeface="Courier New"/>
              </a:rPr>
              <a:t>print</a:t>
            </a:r>
            <a:r>
              <a:rPr lang="en-IN" sz="1950">
                <a:solidFill>
                  <a:schemeClr val="dk1"/>
                </a:solidFill>
                <a:highlight>
                  <a:srgbClr val="FFFFFF"/>
                </a:highlight>
                <a:latin typeface="Courier New"/>
                <a:ea typeface="Courier New"/>
                <a:cs typeface="Courier New"/>
                <a:sym typeface="Courier New"/>
              </a:rPr>
              <a:t>(</a:t>
            </a:r>
            <a:r>
              <a:rPr lang="en-IN" sz="1950">
                <a:solidFill>
                  <a:srgbClr val="0000CD"/>
                </a:solidFill>
                <a:highlight>
                  <a:srgbClr val="FFFFFF"/>
                </a:highlight>
                <a:latin typeface="Courier New"/>
                <a:ea typeface="Courier New"/>
                <a:cs typeface="Courier New"/>
                <a:sym typeface="Courier New"/>
              </a:rPr>
              <a:t>bool</a:t>
            </a:r>
            <a:r>
              <a:rPr lang="en-IN" sz="1950">
                <a:solidFill>
                  <a:schemeClr val="dk1"/>
                </a:solidFill>
                <a:highlight>
                  <a:srgbClr val="FFFFFF"/>
                </a:highlight>
                <a:latin typeface="Courier New"/>
                <a:ea typeface="Courier New"/>
                <a:cs typeface="Courier New"/>
                <a:sym typeface="Courier New"/>
              </a:rPr>
              <a:t>(x))</a:t>
            </a:r>
            <a:endParaRPr sz="19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950">
                <a:solidFill>
                  <a:srgbClr val="0000CD"/>
                </a:solidFill>
                <a:highlight>
                  <a:srgbClr val="FFFFFF"/>
                </a:highlight>
                <a:latin typeface="Courier New"/>
                <a:ea typeface="Courier New"/>
                <a:cs typeface="Courier New"/>
                <a:sym typeface="Courier New"/>
              </a:rPr>
              <a:t>print</a:t>
            </a:r>
            <a:r>
              <a:rPr lang="en-IN" sz="1950">
                <a:solidFill>
                  <a:schemeClr val="dk1"/>
                </a:solidFill>
                <a:highlight>
                  <a:srgbClr val="FFFFFF"/>
                </a:highlight>
                <a:latin typeface="Courier New"/>
                <a:ea typeface="Courier New"/>
                <a:cs typeface="Courier New"/>
                <a:sym typeface="Courier New"/>
              </a:rPr>
              <a:t>(</a:t>
            </a:r>
            <a:r>
              <a:rPr lang="en-IN" sz="1950">
                <a:solidFill>
                  <a:srgbClr val="0000CD"/>
                </a:solidFill>
                <a:highlight>
                  <a:srgbClr val="FFFFFF"/>
                </a:highlight>
                <a:latin typeface="Courier New"/>
                <a:ea typeface="Courier New"/>
                <a:cs typeface="Courier New"/>
                <a:sym typeface="Courier New"/>
              </a:rPr>
              <a:t>bool</a:t>
            </a:r>
            <a:r>
              <a:rPr lang="en-IN" sz="1950">
                <a:solidFill>
                  <a:schemeClr val="dk1"/>
                </a:solidFill>
                <a:highlight>
                  <a:srgbClr val="FFFFFF"/>
                </a:highlight>
                <a:latin typeface="Courier New"/>
                <a:ea typeface="Courier New"/>
                <a:cs typeface="Courier New"/>
                <a:sym typeface="Courier New"/>
              </a:rPr>
              <a:t>(y))</a:t>
            </a:r>
            <a:endParaRPr sz="19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endParaRPr sz="19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950">
                <a:solidFill>
                  <a:schemeClr val="dk1"/>
                </a:solidFill>
                <a:highlight>
                  <a:srgbClr val="FFFFFF"/>
                </a:highlight>
                <a:latin typeface="Courier New"/>
                <a:ea typeface="Courier New"/>
                <a:cs typeface="Courier New"/>
                <a:sym typeface="Courier New"/>
              </a:rPr>
              <a:t>Output: True</a:t>
            </a:r>
            <a:endParaRPr sz="19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950">
                <a:solidFill>
                  <a:schemeClr val="dk1"/>
                </a:solidFill>
                <a:highlight>
                  <a:srgbClr val="FFFFFF"/>
                </a:highlight>
                <a:latin typeface="Courier New"/>
                <a:ea typeface="Courier New"/>
                <a:cs typeface="Courier New"/>
                <a:sym typeface="Courier New"/>
              </a:rPr>
              <a:t>        True</a:t>
            </a:r>
            <a:endParaRPr sz="19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None/>
            </a:pPr>
            <a:endParaRPr sz="32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50"/>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417" name="Google Shape;417;p50"/>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418" name="Google Shape;418;p50"/>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38</a:t>
            </a:fld>
            <a:endParaRPr/>
          </a:p>
        </p:txBody>
      </p:sp>
      <p:sp>
        <p:nvSpPr>
          <p:cNvPr id="419" name="Google Shape;419;p50"/>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3100">
                <a:solidFill>
                  <a:schemeClr val="dk1"/>
                </a:solidFill>
                <a:highlight>
                  <a:srgbClr val="FFFFFF"/>
                </a:highlight>
              </a:rPr>
              <a:t>Most Values are True</a:t>
            </a:r>
            <a:endParaRPr sz="3100">
              <a:solidFill>
                <a:schemeClr val="dk1"/>
              </a:solidFill>
              <a:highlight>
                <a:srgbClr val="FFFFFF"/>
              </a:highlight>
            </a:endParaRPr>
          </a:p>
          <a:p>
            <a:pPr marL="0" lvl="0" indent="0" algn="l" rtl="0">
              <a:lnSpc>
                <a:spcPct val="115000"/>
              </a:lnSpc>
              <a:spcBef>
                <a:spcPts val="1400"/>
              </a:spcBef>
              <a:spcAft>
                <a:spcPts val="0"/>
              </a:spcAft>
              <a:buNone/>
            </a:pPr>
            <a:r>
              <a:rPr lang="en-IN" sz="1850">
                <a:solidFill>
                  <a:schemeClr val="dk1"/>
                </a:solidFill>
                <a:highlight>
                  <a:srgbClr val="FFFFFF"/>
                </a:highlight>
                <a:latin typeface="Verdana"/>
                <a:ea typeface="Verdana"/>
                <a:cs typeface="Verdana"/>
                <a:sym typeface="Verdana"/>
              </a:rPr>
              <a:t>Almost any value is evaluated to </a:t>
            </a:r>
            <a:r>
              <a:rPr lang="en-IN" sz="1900">
                <a:solidFill>
                  <a:srgbClr val="DC143C"/>
                </a:solidFill>
                <a:highlight>
                  <a:srgbClr val="F1F1F1"/>
                </a:highlight>
                <a:latin typeface="Courier New"/>
                <a:ea typeface="Courier New"/>
                <a:cs typeface="Courier New"/>
                <a:sym typeface="Courier New"/>
              </a:rPr>
              <a:t>True</a:t>
            </a:r>
            <a:r>
              <a:rPr lang="en-IN" sz="1850">
                <a:solidFill>
                  <a:schemeClr val="dk1"/>
                </a:solidFill>
                <a:highlight>
                  <a:srgbClr val="FFFFFF"/>
                </a:highlight>
                <a:latin typeface="Verdana"/>
                <a:ea typeface="Verdana"/>
                <a:cs typeface="Verdana"/>
                <a:sym typeface="Verdana"/>
              </a:rPr>
              <a:t> if it has some sort of content.</a:t>
            </a:r>
            <a:endParaRPr sz="18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850">
                <a:solidFill>
                  <a:schemeClr val="dk1"/>
                </a:solidFill>
                <a:highlight>
                  <a:srgbClr val="FFFFFF"/>
                </a:highlight>
                <a:latin typeface="Verdana"/>
                <a:ea typeface="Verdana"/>
                <a:cs typeface="Verdana"/>
                <a:sym typeface="Verdana"/>
              </a:rPr>
              <a:t>Any string is </a:t>
            </a:r>
            <a:r>
              <a:rPr lang="en-IN" sz="1900">
                <a:solidFill>
                  <a:srgbClr val="DC143C"/>
                </a:solidFill>
                <a:highlight>
                  <a:srgbClr val="F1F1F1"/>
                </a:highlight>
                <a:latin typeface="Courier New"/>
                <a:ea typeface="Courier New"/>
                <a:cs typeface="Courier New"/>
                <a:sym typeface="Courier New"/>
              </a:rPr>
              <a:t>True</a:t>
            </a:r>
            <a:r>
              <a:rPr lang="en-IN" sz="1850">
                <a:solidFill>
                  <a:schemeClr val="dk1"/>
                </a:solidFill>
                <a:highlight>
                  <a:srgbClr val="FFFFFF"/>
                </a:highlight>
                <a:latin typeface="Verdana"/>
                <a:ea typeface="Verdana"/>
                <a:cs typeface="Verdana"/>
                <a:sym typeface="Verdana"/>
              </a:rPr>
              <a:t>, except empty strings.</a:t>
            </a:r>
            <a:endParaRPr sz="18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850">
                <a:solidFill>
                  <a:schemeClr val="dk1"/>
                </a:solidFill>
                <a:highlight>
                  <a:srgbClr val="FFFFFF"/>
                </a:highlight>
                <a:latin typeface="Verdana"/>
                <a:ea typeface="Verdana"/>
                <a:cs typeface="Verdana"/>
                <a:sym typeface="Verdana"/>
              </a:rPr>
              <a:t>Any number is </a:t>
            </a:r>
            <a:r>
              <a:rPr lang="en-IN" sz="1900">
                <a:solidFill>
                  <a:srgbClr val="DC143C"/>
                </a:solidFill>
                <a:highlight>
                  <a:srgbClr val="F1F1F1"/>
                </a:highlight>
                <a:latin typeface="Courier New"/>
                <a:ea typeface="Courier New"/>
                <a:cs typeface="Courier New"/>
                <a:sym typeface="Courier New"/>
              </a:rPr>
              <a:t>True</a:t>
            </a:r>
            <a:r>
              <a:rPr lang="en-IN" sz="1850">
                <a:solidFill>
                  <a:schemeClr val="dk1"/>
                </a:solidFill>
                <a:highlight>
                  <a:srgbClr val="FFFFFF"/>
                </a:highlight>
                <a:latin typeface="Verdana"/>
                <a:ea typeface="Verdana"/>
                <a:cs typeface="Verdana"/>
                <a:sym typeface="Verdana"/>
              </a:rPr>
              <a:t>, except </a:t>
            </a:r>
            <a:r>
              <a:rPr lang="en-IN" sz="1900">
                <a:solidFill>
                  <a:srgbClr val="DC143C"/>
                </a:solidFill>
                <a:highlight>
                  <a:srgbClr val="F1F1F1"/>
                </a:highlight>
                <a:latin typeface="Courier New"/>
                <a:ea typeface="Courier New"/>
                <a:cs typeface="Courier New"/>
                <a:sym typeface="Courier New"/>
              </a:rPr>
              <a:t>0</a:t>
            </a:r>
            <a:r>
              <a:rPr lang="en-IN" sz="1850">
                <a:solidFill>
                  <a:schemeClr val="dk1"/>
                </a:solidFill>
                <a:highlight>
                  <a:srgbClr val="FFFFFF"/>
                </a:highlight>
                <a:latin typeface="Verdana"/>
                <a:ea typeface="Verdana"/>
                <a:cs typeface="Verdana"/>
                <a:sym typeface="Verdana"/>
              </a:rPr>
              <a:t>.</a:t>
            </a:r>
            <a:endParaRPr sz="18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850">
                <a:solidFill>
                  <a:schemeClr val="dk1"/>
                </a:solidFill>
                <a:highlight>
                  <a:srgbClr val="FFFFFF"/>
                </a:highlight>
                <a:latin typeface="Verdana"/>
                <a:ea typeface="Verdana"/>
                <a:cs typeface="Verdana"/>
                <a:sym typeface="Verdana"/>
              </a:rPr>
              <a:t>Any list, tuple, set, and dictionary are </a:t>
            </a:r>
            <a:r>
              <a:rPr lang="en-IN" sz="1900">
                <a:solidFill>
                  <a:srgbClr val="DC143C"/>
                </a:solidFill>
                <a:highlight>
                  <a:srgbClr val="F1F1F1"/>
                </a:highlight>
                <a:latin typeface="Courier New"/>
                <a:ea typeface="Courier New"/>
                <a:cs typeface="Courier New"/>
                <a:sym typeface="Courier New"/>
              </a:rPr>
              <a:t>True</a:t>
            </a:r>
            <a:r>
              <a:rPr lang="en-IN" sz="1850">
                <a:solidFill>
                  <a:schemeClr val="dk1"/>
                </a:solidFill>
                <a:highlight>
                  <a:srgbClr val="FFFFFF"/>
                </a:highlight>
                <a:latin typeface="Verdana"/>
                <a:ea typeface="Verdana"/>
                <a:cs typeface="Verdana"/>
                <a:sym typeface="Verdana"/>
              </a:rPr>
              <a:t>, except empty ones.</a:t>
            </a:r>
            <a:endParaRPr sz="18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IN" sz="1850">
                <a:solidFill>
                  <a:schemeClr val="dk1"/>
                </a:solidFill>
                <a:latin typeface="Verdana"/>
                <a:ea typeface="Verdana"/>
                <a:cs typeface="Verdana"/>
                <a:sym typeface="Verdana"/>
              </a:rPr>
              <a:t>The following will return True:</a:t>
            </a:r>
            <a:endParaRPr sz="1850">
              <a:solidFill>
                <a:schemeClr val="dk1"/>
              </a:solidFill>
              <a:latin typeface="Verdana"/>
              <a:ea typeface="Verdana"/>
              <a:cs typeface="Verdana"/>
              <a:sym typeface="Verdana"/>
            </a:endParaRPr>
          </a:p>
          <a:p>
            <a:pPr marL="114300" marR="114300" lvl="0" indent="0" algn="l" rtl="0">
              <a:lnSpc>
                <a:spcPct val="115000"/>
              </a:lnSpc>
              <a:spcBef>
                <a:spcPts val="1100"/>
              </a:spcBef>
              <a:spcAft>
                <a:spcPts val="0"/>
              </a:spcAft>
              <a:buNone/>
            </a:pPr>
            <a:r>
              <a:rPr lang="en-IN" sz="1850">
                <a:solidFill>
                  <a:srgbClr val="0000CD"/>
                </a:solidFill>
                <a:highlight>
                  <a:srgbClr val="FFFFFF"/>
                </a:highlight>
                <a:latin typeface="Courier New"/>
                <a:ea typeface="Courier New"/>
                <a:cs typeface="Courier New"/>
                <a:sym typeface="Courier New"/>
              </a:rPr>
              <a:t>bool</a:t>
            </a:r>
            <a:r>
              <a:rPr lang="en-IN" sz="1850">
                <a:solidFill>
                  <a:schemeClr val="dk1"/>
                </a:solidFill>
                <a:highlight>
                  <a:srgbClr val="FFFFFF"/>
                </a:highlight>
                <a:latin typeface="Courier New"/>
                <a:ea typeface="Courier New"/>
                <a:cs typeface="Courier New"/>
                <a:sym typeface="Courier New"/>
              </a:rPr>
              <a:t>(</a:t>
            </a:r>
            <a:r>
              <a:rPr lang="en-IN" sz="1850">
                <a:solidFill>
                  <a:srgbClr val="A52A2A"/>
                </a:solidFill>
                <a:highlight>
                  <a:srgbClr val="FFFFFF"/>
                </a:highlight>
                <a:latin typeface="Courier New"/>
                <a:ea typeface="Courier New"/>
                <a:cs typeface="Courier New"/>
                <a:sym typeface="Courier New"/>
              </a:rPr>
              <a:t>"abc"</a:t>
            </a:r>
            <a:r>
              <a:rPr lang="en-IN" sz="1850">
                <a:solidFill>
                  <a:schemeClr val="dk1"/>
                </a:solidFill>
                <a:highlight>
                  <a:srgbClr val="FFFFFF"/>
                </a:highlight>
                <a:latin typeface="Courier New"/>
                <a:ea typeface="Courier New"/>
                <a:cs typeface="Courier New"/>
                <a:sym typeface="Courier New"/>
              </a:rPr>
              <a:t>)</a:t>
            </a:r>
            <a:endParaRPr sz="18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850">
                <a:solidFill>
                  <a:srgbClr val="0000CD"/>
                </a:solidFill>
                <a:highlight>
                  <a:srgbClr val="FFFFFF"/>
                </a:highlight>
                <a:latin typeface="Courier New"/>
                <a:ea typeface="Courier New"/>
                <a:cs typeface="Courier New"/>
                <a:sym typeface="Courier New"/>
              </a:rPr>
              <a:t>bool</a:t>
            </a:r>
            <a:r>
              <a:rPr lang="en-IN" sz="1850">
                <a:solidFill>
                  <a:schemeClr val="dk1"/>
                </a:solidFill>
                <a:highlight>
                  <a:srgbClr val="FFFFFF"/>
                </a:highlight>
                <a:latin typeface="Courier New"/>
                <a:ea typeface="Courier New"/>
                <a:cs typeface="Courier New"/>
                <a:sym typeface="Courier New"/>
              </a:rPr>
              <a:t>(</a:t>
            </a:r>
            <a:r>
              <a:rPr lang="en-IN" sz="1850">
                <a:solidFill>
                  <a:srgbClr val="FF0000"/>
                </a:solidFill>
                <a:highlight>
                  <a:srgbClr val="FFFFFF"/>
                </a:highlight>
                <a:latin typeface="Courier New"/>
                <a:ea typeface="Courier New"/>
                <a:cs typeface="Courier New"/>
                <a:sym typeface="Courier New"/>
              </a:rPr>
              <a:t>123</a:t>
            </a:r>
            <a:r>
              <a:rPr lang="en-IN" sz="1850">
                <a:solidFill>
                  <a:schemeClr val="dk1"/>
                </a:solidFill>
                <a:highlight>
                  <a:srgbClr val="FFFFFF"/>
                </a:highlight>
                <a:latin typeface="Courier New"/>
                <a:ea typeface="Courier New"/>
                <a:cs typeface="Courier New"/>
                <a:sym typeface="Courier New"/>
              </a:rPr>
              <a:t>)</a:t>
            </a:r>
            <a:endParaRPr sz="18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0"/>
              </a:spcBef>
              <a:spcAft>
                <a:spcPts val="0"/>
              </a:spcAft>
              <a:buNone/>
            </a:pPr>
            <a:r>
              <a:rPr lang="en-IN" sz="1850">
                <a:solidFill>
                  <a:srgbClr val="0000CD"/>
                </a:solidFill>
                <a:highlight>
                  <a:srgbClr val="FFFFFF"/>
                </a:highlight>
                <a:latin typeface="Courier New"/>
                <a:ea typeface="Courier New"/>
                <a:cs typeface="Courier New"/>
                <a:sym typeface="Courier New"/>
              </a:rPr>
              <a:t>bool</a:t>
            </a:r>
            <a:r>
              <a:rPr lang="en-IN" sz="1850">
                <a:solidFill>
                  <a:schemeClr val="dk1"/>
                </a:solidFill>
                <a:highlight>
                  <a:srgbClr val="FFFFFF"/>
                </a:highlight>
                <a:latin typeface="Courier New"/>
                <a:ea typeface="Courier New"/>
                <a:cs typeface="Courier New"/>
                <a:sym typeface="Courier New"/>
              </a:rPr>
              <a:t>([</a:t>
            </a:r>
            <a:r>
              <a:rPr lang="en-IN" sz="1850">
                <a:solidFill>
                  <a:srgbClr val="A52A2A"/>
                </a:solidFill>
                <a:highlight>
                  <a:srgbClr val="FFFFFF"/>
                </a:highlight>
                <a:latin typeface="Courier New"/>
                <a:ea typeface="Courier New"/>
                <a:cs typeface="Courier New"/>
                <a:sym typeface="Courier New"/>
              </a:rPr>
              <a:t>"apple"</a:t>
            </a:r>
            <a:r>
              <a:rPr lang="en-IN" sz="1850">
                <a:solidFill>
                  <a:schemeClr val="dk1"/>
                </a:solidFill>
                <a:highlight>
                  <a:srgbClr val="FFFFFF"/>
                </a:highlight>
                <a:latin typeface="Courier New"/>
                <a:ea typeface="Courier New"/>
                <a:cs typeface="Courier New"/>
                <a:sym typeface="Courier New"/>
              </a:rPr>
              <a:t>, </a:t>
            </a:r>
            <a:r>
              <a:rPr lang="en-IN" sz="1850">
                <a:solidFill>
                  <a:srgbClr val="A52A2A"/>
                </a:solidFill>
                <a:highlight>
                  <a:srgbClr val="FFFFFF"/>
                </a:highlight>
                <a:latin typeface="Courier New"/>
                <a:ea typeface="Courier New"/>
                <a:cs typeface="Courier New"/>
                <a:sym typeface="Courier New"/>
              </a:rPr>
              <a:t>"cherry"</a:t>
            </a:r>
            <a:r>
              <a:rPr lang="en-IN" sz="1850">
                <a:solidFill>
                  <a:schemeClr val="dk1"/>
                </a:solidFill>
                <a:highlight>
                  <a:srgbClr val="FFFFFF"/>
                </a:highlight>
                <a:latin typeface="Courier New"/>
                <a:ea typeface="Courier New"/>
                <a:cs typeface="Courier New"/>
                <a:sym typeface="Courier New"/>
              </a:rPr>
              <a:t>, </a:t>
            </a:r>
            <a:r>
              <a:rPr lang="en-IN" sz="1850">
                <a:solidFill>
                  <a:srgbClr val="A52A2A"/>
                </a:solidFill>
                <a:highlight>
                  <a:srgbClr val="FFFFFF"/>
                </a:highlight>
                <a:latin typeface="Courier New"/>
                <a:ea typeface="Courier New"/>
                <a:cs typeface="Courier New"/>
                <a:sym typeface="Courier New"/>
              </a:rPr>
              <a:t>"banana"</a:t>
            </a:r>
            <a:r>
              <a:rPr lang="en-IN" sz="1850">
                <a:solidFill>
                  <a:schemeClr val="dk1"/>
                </a:solidFill>
                <a:highlight>
                  <a:srgbClr val="FFFFFF"/>
                </a:highlight>
                <a:latin typeface="Courier New"/>
                <a:ea typeface="Courier New"/>
                <a:cs typeface="Courier New"/>
                <a:sym typeface="Courier New"/>
              </a:rPr>
              <a:t>])</a:t>
            </a:r>
            <a:endParaRPr sz="18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8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51"/>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425" name="Google Shape;425;p51"/>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426" name="Google Shape;426;p51"/>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39</a:t>
            </a:fld>
            <a:endParaRPr/>
          </a:p>
        </p:txBody>
      </p:sp>
      <p:sp>
        <p:nvSpPr>
          <p:cNvPr id="427" name="Google Shape;427;p51"/>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None/>
            </a:pPr>
            <a:r>
              <a:rPr lang="en-IN" sz="2600">
                <a:solidFill>
                  <a:schemeClr val="dk1"/>
                </a:solidFill>
                <a:highlight>
                  <a:srgbClr val="FFFFFF"/>
                </a:highlight>
              </a:rPr>
              <a:t>Some Values are False</a:t>
            </a:r>
            <a:endParaRPr sz="2600">
              <a:solidFill>
                <a:schemeClr val="dk1"/>
              </a:solidFill>
              <a:highlight>
                <a:srgbClr val="FFFFFF"/>
              </a:highlight>
            </a:endParaRPr>
          </a:p>
          <a:p>
            <a:pPr marL="0" lvl="0" indent="0" algn="l" rtl="0">
              <a:lnSpc>
                <a:spcPct val="115000"/>
              </a:lnSpc>
              <a:spcBef>
                <a:spcPts val="1400"/>
              </a:spcBef>
              <a:spcAft>
                <a:spcPts val="0"/>
              </a:spcAft>
              <a:buNone/>
            </a:pPr>
            <a:r>
              <a:rPr lang="en-IN" sz="1350">
                <a:solidFill>
                  <a:schemeClr val="dk1"/>
                </a:solidFill>
                <a:highlight>
                  <a:srgbClr val="FFFFFF"/>
                </a:highlight>
                <a:latin typeface="Verdana"/>
                <a:ea typeface="Verdana"/>
                <a:cs typeface="Verdana"/>
                <a:sym typeface="Verdana"/>
              </a:rPr>
              <a:t>In fact, there are not many values that evaluates to </a:t>
            </a:r>
            <a:r>
              <a:rPr lang="en-IN">
                <a:solidFill>
                  <a:srgbClr val="DC143C"/>
                </a:solidFill>
                <a:highlight>
                  <a:srgbClr val="F1F1F1"/>
                </a:highlight>
                <a:latin typeface="Courier New"/>
                <a:ea typeface="Courier New"/>
                <a:cs typeface="Courier New"/>
                <a:sym typeface="Courier New"/>
              </a:rPr>
              <a:t>False</a:t>
            </a:r>
            <a:r>
              <a:rPr lang="en-IN" sz="1350">
                <a:solidFill>
                  <a:schemeClr val="dk1"/>
                </a:solidFill>
                <a:highlight>
                  <a:srgbClr val="FFFFFF"/>
                </a:highlight>
                <a:latin typeface="Verdana"/>
                <a:ea typeface="Verdana"/>
                <a:cs typeface="Verdana"/>
                <a:sym typeface="Verdana"/>
              </a:rPr>
              <a:t>, except empty values, such as </a:t>
            </a:r>
            <a:r>
              <a:rPr lang="en-IN">
                <a:solidFill>
                  <a:srgbClr val="DC143C"/>
                </a:solidFill>
                <a:highlight>
                  <a:srgbClr val="F1F1F1"/>
                </a:highlight>
                <a:latin typeface="Courier New"/>
                <a:ea typeface="Courier New"/>
                <a:cs typeface="Courier New"/>
                <a:sym typeface="Courier New"/>
              </a:rPr>
              <a:t>()</a:t>
            </a:r>
            <a:r>
              <a:rPr lang="en-IN" sz="1350">
                <a:solidFill>
                  <a:schemeClr val="dk1"/>
                </a:solidFill>
                <a:highlight>
                  <a:srgbClr val="FFFFFF"/>
                </a:highlight>
                <a:latin typeface="Verdana"/>
                <a:ea typeface="Verdana"/>
                <a:cs typeface="Verdana"/>
                <a:sym typeface="Verdana"/>
              </a:rPr>
              <a:t>, </a:t>
            </a:r>
            <a:r>
              <a:rPr lang="en-IN">
                <a:solidFill>
                  <a:srgbClr val="DC143C"/>
                </a:solidFill>
                <a:highlight>
                  <a:srgbClr val="F1F1F1"/>
                </a:highlight>
                <a:latin typeface="Courier New"/>
                <a:ea typeface="Courier New"/>
                <a:cs typeface="Courier New"/>
                <a:sym typeface="Courier New"/>
              </a:rPr>
              <a:t>[]</a:t>
            </a:r>
            <a:r>
              <a:rPr lang="en-IN" sz="1350">
                <a:solidFill>
                  <a:schemeClr val="dk1"/>
                </a:solidFill>
                <a:highlight>
                  <a:srgbClr val="FFFFFF"/>
                </a:highlight>
                <a:latin typeface="Verdana"/>
                <a:ea typeface="Verdana"/>
                <a:cs typeface="Verdana"/>
                <a:sym typeface="Verdana"/>
              </a:rPr>
              <a:t>, </a:t>
            </a:r>
            <a:r>
              <a:rPr lang="en-IN">
                <a:solidFill>
                  <a:srgbClr val="DC143C"/>
                </a:solidFill>
                <a:highlight>
                  <a:srgbClr val="F1F1F1"/>
                </a:highlight>
                <a:latin typeface="Courier New"/>
                <a:ea typeface="Courier New"/>
                <a:cs typeface="Courier New"/>
                <a:sym typeface="Courier New"/>
              </a:rPr>
              <a:t>{}</a:t>
            </a:r>
            <a:r>
              <a:rPr lang="en-IN" sz="1350">
                <a:solidFill>
                  <a:schemeClr val="dk1"/>
                </a:solidFill>
                <a:highlight>
                  <a:srgbClr val="FFFFFF"/>
                </a:highlight>
                <a:latin typeface="Verdana"/>
                <a:ea typeface="Verdana"/>
                <a:cs typeface="Verdana"/>
                <a:sym typeface="Verdana"/>
              </a:rPr>
              <a:t>, </a:t>
            </a:r>
            <a:r>
              <a:rPr lang="en-IN">
                <a:solidFill>
                  <a:srgbClr val="DC143C"/>
                </a:solidFill>
                <a:highlight>
                  <a:srgbClr val="F1F1F1"/>
                </a:highlight>
                <a:latin typeface="Courier New"/>
                <a:ea typeface="Courier New"/>
                <a:cs typeface="Courier New"/>
                <a:sym typeface="Courier New"/>
              </a:rPr>
              <a:t>""</a:t>
            </a:r>
            <a:r>
              <a:rPr lang="en-IN" sz="1350">
                <a:solidFill>
                  <a:schemeClr val="dk1"/>
                </a:solidFill>
                <a:highlight>
                  <a:srgbClr val="FFFFFF"/>
                </a:highlight>
                <a:latin typeface="Verdana"/>
                <a:ea typeface="Verdana"/>
                <a:cs typeface="Verdana"/>
                <a:sym typeface="Verdana"/>
              </a:rPr>
              <a:t>, the number </a:t>
            </a:r>
            <a:r>
              <a:rPr lang="en-IN">
                <a:solidFill>
                  <a:srgbClr val="DC143C"/>
                </a:solidFill>
                <a:highlight>
                  <a:srgbClr val="F1F1F1"/>
                </a:highlight>
                <a:latin typeface="Courier New"/>
                <a:ea typeface="Courier New"/>
                <a:cs typeface="Courier New"/>
                <a:sym typeface="Courier New"/>
              </a:rPr>
              <a:t>0</a:t>
            </a:r>
            <a:r>
              <a:rPr lang="en-IN" sz="1350">
                <a:solidFill>
                  <a:schemeClr val="dk1"/>
                </a:solidFill>
                <a:highlight>
                  <a:srgbClr val="FFFFFF"/>
                </a:highlight>
                <a:latin typeface="Verdana"/>
                <a:ea typeface="Verdana"/>
                <a:cs typeface="Verdana"/>
                <a:sym typeface="Verdana"/>
              </a:rPr>
              <a:t>, and the value </a:t>
            </a:r>
            <a:r>
              <a:rPr lang="en-IN">
                <a:solidFill>
                  <a:srgbClr val="DC143C"/>
                </a:solidFill>
                <a:highlight>
                  <a:srgbClr val="F1F1F1"/>
                </a:highlight>
                <a:latin typeface="Courier New"/>
                <a:ea typeface="Courier New"/>
                <a:cs typeface="Courier New"/>
                <a:sym typeface="Courier New"/>
              </a:rPr>
              <a:t>None</a:t>
            </a:r>
            <a:r>
              <a:rPr lang="en-IN" sz="1350">
                <a:solidFill>
                  <a:schemeClr val="dk1"/>
                </a:solidFill>
                <a:highlight>
                  <a:srgbClr val="FFFFFF"/>
                </a:highlight>
                <a:latin typeface="Verdana"/>
                <a:ea typeface="Verdana"/>
                <a:cs typeface="Verdana"/>
                <a:sym typeface="Verdana"/>
              </a:rPr>
              <a:t>. And of course the value </a:t>
            </a:r>
            <a:r>
              <a:rPr lang="en-IN">
                <a:solidFill>
                  <a:srgbClr val="DC143C"/>
                </a:solidFill>
                <a:highlight>
                  <a:srgbClr val="F1F1F1"/>
                </a:highlight>
                <a:latin typeface="Courier New"/>
                <a:ea typeface="Courier New"/>
                <a:cs typeface="Courier New"/>
                <a:sym typeface="Courier New"/>
              </a:rPr>
              <a:t>False</a:t>
            </a:r>
            <a:r>
              <a:rPr lang="en-IN" sz="1350">
                <a:solidFill>
                  <a:schemeClr val="dk1"/>
                </a:solidFill>
                <a:highlight>
                  <a:srgbClr val="FFFFFF"/>
                </a:highlight>
                <a:latin typeface="Verdana"/>
                <a:ea typeface="Verdana"/>
                <a:cs typeface="Verdana"/>
                <a:sym typeface="Verdana"/>
              </a:rPr>
              <a:t> evaluates to </a:t>
            </a:r>
            <a:r>
              <a:rPr lang="en-IN">
                <a:solidFill>
                  <a:srgbClr val="DC143C"/>
                </a:solidFill>
                <a:highlight>
                  <a:srgbClr val="F1F1F1"/>
                </a:highlight>
                <a:latin typeface="Courier New"/>
                <a:ea typeface="Courier New"/>
                <a:cs typeface="Courier New"/>
                <a:sym typeface="Courier New"/>
              </a:rPr>
              <a:t>False</a:t>
            </a:r>
            <a:r>
              <a:rPr lang="en-IN" sz="1350">
                <a:solidFill>
                  <a:schemeClr val="dk1"/>
                </a:solidFill>
                <a:highlight>
                  <a:srgbClr val="FFFFFF"/>
                </a:highlight>
                <a:latin typeface="Verdana"/>
                <a:ea typeface="Verdana"/>
                <a:cs typeface="Verdana"/>
                <a:sym typeface="Verdana"/>
              </a:rPr>
              <a:t>.</a:t>
            </a:r>
            <a:endParaRPr sz="2000">
              <a:solidFill>
                <a:schemeClr val="dk1"/>
              </a:solidFill>
              <a:highlight>
                <a:srgbClr val="F1F1F1"/>
              </a:highlight>
            </a:endParaRPr>
          </a:p>
          <a:p>
            <a:pPr marL="0" lvl="0" indent="0" algn="l" rtl="0">
              <a:lnSpc>
                <a:spcPct val="115000"/>
              </a:lnSpc>
              <a:spcBef>
                <a:spcPts val="1400"/>
              </a:spcBef>
              <a:spcAft>
                <a:spcPts val="0"/>
              </a:spcAft>
              <a:buNone/>
            </a:pPr>
            <a:r>
              <a:rPr lang="en-IN" sz="1350">
                <a:solidFill>
                  <a:schemeClr val="dk1"/>
                </a:solidFill>
                <a:highlight>
                  <a:srgbClr val="F1F1F1"/>
                </a:highlight>
                <a:latin typeface="Verdana"/>
                <a:ea typeface="Verdana"/>
                <a:cs typeface="Verdana"/>
                <a:sym typeface="Verdana"/>
              </a:rPr>
              <a:t>The following will return False:</a:t>
            </a:r>
            <a:endParaRPr sz="1350">
              <a:solidFill>
                <a:schemeClr val="dk1"/>
              </a:solidFill>
              <a:highlight>
                <a:srgbClr val="F1F1F1"/>
              </a:highlight>
              <a:latin typeface="Verdana"/>
              <a:ea typeface="Verdana"/>
              <a:cs typeface="Verdana"/>
              <a:sym typeface="Verdana"/>
            </a:endParaRPr>
          </a:p>
          <a:p>
            <a:pPr marL="114300" marR="114300" lvl="0" indent="0" algn="l" rtl="0">
              <a:lnSpc>
                <a:spcPct val="115000"/>
              </a:lnSpc>
              <a:spcBef>
                <a:spcPts val="1800"/>
              </a:spcBef>
              <a:spcAft>
                <a:spcPts val="0"/>
              </a:spcAft>
              <a:buNone/>
            </a:pPr>
            <a:r>
              <a:rPr lang="en-IN" sz="1350">
                <a:solidFill>
                  <a:srgbClr val="0000CD"/>
                </a:solidFill>
                <a:highlight>
                  <a:srgbClr val="FFFFFF"/>
                </a:highlight>
                <a:latin typeface="Courier New"/>
                <a:ea typeface="Courier New"/>
                <a:cs typeface="Courier New"/>
                <a:sym typeface="Courier New"/>
              </a:rPr>
              <a:t>bool</a:t>
            </a:r>
            <a:r>
              <a:rPr lang="en-IN" sz="1350">
                <a:solidFill>
                  <a:schemeClr val="dk1"/>
                </a:solidFill>
                <a:highlight>
                  <a:srgbClr val="FFFFFF"/>
                </a:highlight>
                <a:latin typeface="Courier New"/>
                <a:ea typeface="Courier New"/>
                <a:cs typeface="Courier New"/>
                <a:sym typeface="Courier New"/>
              </a:rPr>
              <a:t>(False)</a:t>
            </a:r>
            <a:endParaRPr sz="13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350">
                <a:solidFill>
                  <a:srgbClr val="0000CD"/>
                </a:solidFill>
                <a:highlight>
                  <a:srgbClr val="FFFFFF"/>
                </a:highlight>
                <a:latin typeface="Courier New"/>
                <a:ea typeface="Courier New"/>
                <a:cs typeface="Courier New"/>
                <a:sym typeface="Courier New"/>
              </a:rPr>
              <a:t>bool</a:t>
            </a:r>
            <a:r>
              <a:rPr lang="en-IN" sz="1350">
                <a:solidFill>
                  <a:schemeClr val="dk1"/>
                </a:solidFill>
                <a:highlight>
                  <a:srgbClr val="FFFFFF"/>
                </a:highlight>
                <a:latin typeface="Courier New"/>
                <a:ea typeface="Courier New"/>
                <a:cs typeface="Courier New"/>
                <a:sym typeface="Courier New"/>
              </a:rPr>
              <a:t>(None)</a:t>
            </a:r>
            <a:endParaRPr sz="13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350">
                <a:solidFill>
                  <a:srgbClr val="0000CD"/>
                </a:solidFill>
                <a:highlight>
                  <a:srgbClr val="FFFFFF"/>
                </a:highlight>
                <a:latin typeface="Courier New"/>
                <a:ea typeface="Courier New"/>
                <a:cs typeface="Courier New"/>
                <a:sym typeface="Courier New"/>
              </a:rPr>
              <a:t>bool</a:t>
            </a:r>
            <a:r>
              <a:rPr lang="en-IN" sz="1350">
                <a:solidFill>
                  <a:schemeClr val="dk1"/>
                </a:solidFill>
                <a:highlight>
                  <a:srgbClr val="FFFFFF"/>
                </a:highlight>
                <a:latin typeface="Courier New"/>
                <a:ea typeface="Courier New"/>
                <a:cs typeface="Courier New"/>
                <a:sym typeface="Courier New"/>
              </a:rPr>
              <a:t>(</a:t>
            </a:r>
            <a:r>
              <a:rPr lang="en-IN" sz="1350">
                <a:solidFill>
                  <a:srgbClr val="FF0000"/>
                </a:solidFill>
                <a:highlight>
                  <a:srgbClr val="FFFFFF"/>
                </a:highlight>
                <a:latin typeface="Courier New"/>
                <a:ea typeface="Courier New"/>
                <a:cs typeface="Courier New"/>
                <a:sym typeface="Courier New"/>
              </a:rPr>
              <a:t>0</a:t>
            </a:r>
            <a:r>
              <a:rPr lang="en-IN" sz="1350">
                <a:solidFill>
                  <a:schemeClr val="dk1"/>
                </a:solidFill>
                <a:highlight>
                  <a:srgbClr val="FFFFFF"/>
                </a:highlight>
                <a:latin typeface="Courier New"/>
                <a:ea typeface="Courier New"/>
                <a:cs typeface="Courier New"/>
                <a:sym typeface="Courier New"/>
              </a:rPr>
              <a:t>)</a:t>
            </a:r>
            <a:endParaRPr sz="13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350">
                <a:solidFill>
                  <a:srgbClr val="0000CD"/>
                </a:solidFill>
                <a:highlight>
                  <a:srgbClr val="FFFFFF"/>
                </a:highlight>
                <a:latin typeface="Courier New"/>
                <a:ea typeface="Courier New"/>
                <a:cs typeface="Courier New"/>
                <a:sym typeface="Courier New"/>
              </a:rPr>
              <a:t>bool</a:t>
            </a:r>
            <a:r>
              <a:rPr lang="en-IN" sz="1350">
                <a:solidFill>
                  <a:schemeClr val="dk1"/>
                </a:solidFill>
                <a:highlight>
                  <a:srgbClr val="FFFFFF"/>
                </a:highlight>
                <a:latin typeface="Courier New"/>
                <a:ea typeface="Courier New"/>
                <a:cs typeface="Courier New"/>
                <a:sym typeface="Courier New"/>
              </a:rPr>
              <a:t>(</a:t>
            </a:r>
            <a:r>
              <a:rPr lang="en-IN" sz="1350">
                <a:solidFill>
                  <a:srgbClr val="A52A2A"/>
                </a:solidFill>
                <a:highlight>
                  <a:srgbClr val="FFFFFF"/>
                </a:highlight>
                <a:latin typeface="Courier New"/>
                <a:ea typeface="Courier New"/>
                <a:cs typeface="Courier New"/>
                <a:sym typeface="Courier New"/>
              </a:rPr>
              <a:t>""</a:t>
            </a:r>
            <a:r>
              <a:rPr lang="en-IN" sz="1350">
                <a:solidFill>
                  <a:schemeClr val="dk1"/>
                </a:solidFill>
                <a:highlight>
                  <a:srgbClr val="FFFFFF"/>
                </a:highlight>
                <a:latin typeface="Courier New"/>
                <a:ea typeface="Courier New"/>
                <a:cs typeface="Courier New"/>
                <a:sym typeface="Courier New"/>
              </a:rPr>
              <a:t>)</a:t>
            </a:r>
            <a:endParaRPr sz="13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350">
                <a:solidFill>
                  <a:srgbClr val="0000CD"/>
                </a:solidFill>
                <a:highlight>
                  <a:srgbClr val="FFFFFF"/>
                </a:highlight>
                <a:latin typeface="Courier New"/>
                <a:ea typeface="Courier New"/>
                <a:cs typeface="Courier New"/>
                <a:sym typeface="Courier New"/>
              </a:rPr>
              <a:t>bool</a:t>
            </a:r>
            <a:r>
              <a:rPr lang="en-IN" sz="1350">
                <a:solidFill>
                  <a:schemeClr val="dk1"/>
                </a:solidFill>
                <a:highlight>
                  <a:srgbClr val="FFFFFF"/>
                </a:highlight>
                <a:latin typeface="Courier New"/>
                <a:ea typeface="Courier New"/>
                <a:cs typeface="Courier New"/>
                <a:sym typeface="Courier New"/>
              </a:rPr>
              <a:t>(())</a:t>
            </a:r>
            <a:endParaRPr sz="13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350">
                <a:solidFill>
                  <a:srgbClr val="0000CD"/>
                </a:solidFill>
                <a:highlight>
                  <a:srgbClr val="FFFFFF"/>
                </a:highlight>
                <a:latin typeface="Courier New"/>
                <a:ea typeface="Courier New"/>
                <a:cs typeface="Courier New"/>
                <a:sym typeface="Courier New"/>
              </a:rPr>
              <a:t>bool</a:t>
            </a:r>
            <a:r>
              <a:rPr lang="en-IN" sz="1350">
                <a:solidFill>
                  <a:schemeClr val="dk1"/>
                </a:solidFill>
                <a:highlight>
                  <a:srgbClr val="FFFFFF"/>
                </a:highlight>
                <a:latin typeface="Courier New"/>
                <a:ea typeface="Courier New"/>
                <a:cs typeface="Courier New"/>
                <a:sym typeface="Courier New"/>
              </a:rPr>
              <a:t>([])</a:t>
            </a:r>
            <a:endParaRPr sz="13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350">
                <a:solidFill>
                  <a:srgbClr val="0000CD"/>
                </a:solidFill>
                <a:highlight>
                  <a:srgbClr val="FFFFFF"/>
                </a:highlight>
                <a:latin typeface="Courier New"/>
                <a:ea typeface="Courier New"/>
                <a:cs typeface="Courier New"/>
                <a:sym typeface="Courier New"/>
              </a:rPr>
              <a:t>bool</a:t>
            </a:r>
            <a:r>
              <a:rPr lang="en-IN" sz="1350">
                <a:solidFill>
                  <a:schemeClr val="dk1"/>
                </a:solidFill>
                <a:highlight>
                  <a:srgbClr val="FFFFFF"/>
                </a:highlight>
                <a:latin typeface="Courier New"/>
                <a:ea typeface="Courier New"/>
                <a:cs typeface="Courier New"/>
                <a:sym typeface="Courier New"/>
              </a:rPr>
              <a:t>({})</a:t>
            </a:r>
            <a:endParaRPr sz="13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800"/>
              </a:spcBef>
              <a:spcAft>
                <a:spcPts val="0"/>
              </a:spcAft>
              <a:buNone/>
            </a:pPr>
            <a:endParaRPr sz="2600">
              <a:solidFill>
                <a:schemeClr val="dk1"/>
              </a:solidFill>
              <a:highlight>
                <a:srgbClr val="FFFFFF"/>
              </a:highlight>
            </a:endParaRPr>
          </a:p>
          <a:p>
            <a:pPr marL="0" marR="0" lvl="0" indent="0" algn="l" rtl="0">
              <a:lnSpc>
                <a:spcPct val="80000"/>
              </a:lnSpc>
              <a:spcBef>
                <a:spcPts val="800"/>
              </a:spcBef>
              <a:spcAft>
                <a:spcPts val="0"/>
              </a:spcAft>
              <a:buNone/>
            </a:pPr>
            <a:endParaRPr sz="26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Variables</a:t>
            </a:r>
            <a:endParaRPr/>
          </a:p>
        </p:txBody>
      </p:sp>
      <p:sp>
        <p:nvSpPr>
          <p:cNvPr id="123" name="Google Shape;123;p16"/>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24" name="Google Shape;124;p16"/>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4</a:t>
            </a:fld>
            <a:endParaRPr/>
          </a:p>
        </p:txBody>
      </p:sp>
      <p:sp>
        <p:nvSpPr>
          <p:cNvPr id="125" name="Google Shape;125;p16"/>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592"/>
              </a:spcBef>
              <a:spcAft>
                <a:spcPts val="0"/>
              </a:spcAft>
              <a:buNone/>
            </a:pPr>
            <a:endParaRPr sz="2400">
              <a:solidFill>
                <a:schemeClr val="dk1"/>
              </a:solidFill>
            </a:endParaRPr>
          </a:p>
        </p:txBody>
      </p:sp>
      <p:pic>
        <p:nvPicPr>
          <p:cNvPr id="126" name="Google Shape;126;p16"/>
          <p:cNvPicPr preferRelativeResize="0"/>
          <p:nvPr/>
        </p:nvPicPr>
        <p:blipFill rotWithShape="1">
          <a:blip r:embed="rId3">
            <a:alphaModFix/>
          </a:blip>
          <a:srcRect l="16561" t="35679" r="56777" b="31509"/>
          <a:stretch/>
        </p:blipFill>
        <p:spPr>
          <a:xfrm>
            <a:off x="1266275" y="1106575"/>
            <a:ext cx="6611448" cy="4577151"/>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52"/>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433" name="Google Shape;433;p52"/>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434" name="Google Shape;434;p52"/>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40</a:t>
            </a:fld>
            <a:endParaRPr/>
          </a:p>
        </p:txBody>
      </p:sp>
      <p:sp>
        <p:nvSpPr>
          <p:cNvPr id="435" name="Google Shape;435;p52"/>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None/>
            </a:pPr>
            <a:r>
              <a:rPr lang="en-IN" sz="1650">
                <a:solidFill>
                  <a:schemeClr val="dk1"/>
                </a:solidFill>
                <a:highlight>
                  <a:srgbClr val="FFFFFF"/>
                </a:highlight>
                <a:latin typeface="Verdana"/>
                <a:ea typeface="Verdana"/>
                <a:cs typeface="Verdana"/>
                <a:sym typeface="Verdana"/>
              </a:rPr>
              <a:t>One more value, or object in this case, evaluates to </a:t>
            </a:r>
            <a:r>
              <a:rPr lang="en-IN" sz="1700">
                <a:solidFill>
                  <a:srgbClr val="DC143C"/>
                </a:solidFill>
                <a:highlight>
                  <a:srgbClr val="F1F1F1"/>
                </a:highlight>
                <a:latin typeface="Courier New"/>
                <a:ea typeface="Courier New"/>
                <a:cs typeface="Courier New"/>
                <a:sym typeface="Courier New"/>
              </a:rPr>
              <a:t>False</a:t>
            </a:r>
            <a:r>
              <a:rPr lang="en-IN" sz="1650">
                <a:solidFill>
                  <a:schemeClr val="dk1"/>
                </a:solidFill>
                <a:highlight>
                  <a:srgbClr val="FFFFFF"/>
                </a:highlight>
                <a:latin typeface="Verdana"/>
                <a:ea typeface="Verdana"/>
                <a:cs typeface="Verdana"/>
                <a:sym typeface="Verdana"/>
              </a:rPr>
              <a:t>, and that is if you have an object that is made from a class with a </a:t>
            </a:r>
            <a:r>
              <a:rPr lang="en-IN" sz="1700">
                <a:solidFill>
                  <a:srgbClr val="DC143C"/>
                </a:solidFill>
                <a:highlight>
                  <a:srgbClr val="F1F1F1"/>
                </a:highlight>
                <a:latin typeface="Courier New"/>
                <a:ea typeface="Courier New"/>
                <a:cs typeface="Courier New"/>
                <a:sym typeface="Courier New"/>
              </a:rPr>
              <a:t>__len__</a:t>
            </a:r>
            <a:r>
              <a:rPr lang="en-IN" sz="1650">
                <a:solidFill>
                  <a:schemeClr val="dk1"/>
                </a:solidFill>
                <a:highlight>
                  <a:srgbClr val="FFFFFF"/>
                </a:highlight>
                <a:latin typeface="Verdana"/>
                <a:ea typeface="Verdana"/>
                <a:cs typeface="Verdana"/>
                <a:sym typeface="Verdana"/>
              </a:rPr>
              <a:t> function that returns </a:t>
            </a:r>
            <a:r>
              <a:rPr lang="en-IN" sz="1700">
                <a:solidFill>
                  <a:srgbClr val="DC143C"/>
                </a:solidFill>
                <a:highlight>
                  <a:srgbClr val="F1F1F1"/>
                </a:highlight>
                <a:latin typeface="Courier New"/>
                <a:ea typeface="Courier New"/>
                <a:cs typeface="Courier New"/>
                <a:sym typeface="Courier New"/>
              </a:rPr>
              <a:t>0</a:t>
            </a:r>
            <a:r>
              <a:rPr lang="en-IN" sz="1650">
                <a:solidFill>
                  <a:schemeClr val="dk1"/>
                </a:solidFill>
                <a:highlight>
                  <a:srgbClr val="FFFFFF"/>
                </a:highlight>
                <a:latin typeface="Verdana"/>
                <a:ea typeface="Verdana"/>
                <a:cs typeface="Verdana"/>
                <a:sym typeface="Verdana"/>
              </a:rPr>
              <a:t> or </a:t>
            </a:r>
            <a:r>
              <a:rPr lang="en-IN" sz="1700">
                <a:solidFill>
                  <a:srgbClr val="DC143C"/>
                </a:solidFill>
                <a:highlight>
                  <a:srgbClr val="F1F1F1"/>
                </a:highlight>
                <a:latin typeface="Courier New"/>
                <a:ea typeface="Courier New"/>
                <a:cs typeface="Courier New"/>
                <a:sym typeface="Courier New"/>
              </a:rPr>
              <a:t>False</a:t>
            </a:r>
            <a:r>
              <a:rPr lang="en-IN" sz="1650">
                <a:solidFill>
                  <a:schemeClr val="dk1"/>
                </a:solidFill>
                <a:highlight>
                  <a:srgbClr val="FFFFFF"/>
                </a:highlight>
                <a:latin typeface="Verdana"/>
                <a:ea typeface="Verdana"/>
                <a:cs typeface="Verdana"/>
                <a:sym typeface="Verdana"/>
              </a:rPr>
              <a:t>:</a:t>
            </a:r>
            <a:endParaRPr sz="1650">
              <a:solidFill>
                <a:schemeClr val="dk1"/>
              </a:solidFill>
              <a:highlight>
                <a:srgbClr val="FFFFFF"/>
              </a:highlight>
              <a:latin typeface="Verdana"/>
              <a:ea typeface="Verdana"/>
              <a:cs typeface="Verdana"/>
              <a:sym typeface="Verdana"/>
            </a:endParaRPr>
          </a:p>
          <a:p>
            <a:pPr marL="0" lvl="0" indent="0" algn="l" rtl="0">
              <a:lnSpc>
                <a:spcPct val="115000"/>
              </a:lnSpc>
              <a:spcBef>
                <a:spcPts val="2600"/>
              </a:spcBef>
              <a:spcAft>
                <a:spcPts val="0"/>
              </a:spcAft>
              <a:buNone/>
            </a:pPr>
            <a:r>
              <a:rPr lang="en-IN" sz="2300">
                <a:solidFill>
                  <a:schemeClr val="dk1"/>
                </a:solidFill>
                <a:highlight>
                  <a:srgbClr val="F1F1F1"/>
                </a:highlight>
              </a:rPr>
              <a:t>Example</a:t>
            </a:r>
            <a:endParaRPr sz="2300">
              <a:solidFill>
                <a:schemeClr val="dk1"/>
              </a:solidFill>
              <a:highlight>
                <a:srgbClr val="F1F1F1"/>
              </a:highlight>
            </a:endParaRPr>
          </a:p>
          <a:p>
            <a:pPr marL="114300" marR="114300" lvl="0" indent="0" algn="l" rtl="0">
              <a:lnSpc>
                <a:spcPct val="115000"/>
              </a:lnSpc>
              <a:spcBef>
                <a:spcPts val="2600"/>
              </a:spcBef>
              <a:spcAft>
                <a:spcPts val="0"/>
              </a:spcAft>
              <a:buNone/>
            </a:pPr>
            <a:r>
              <a:rPr lang="en-IN" sz="1650">
                <a:solidFill>
                  <a:srgbClr val="0000CD"/>
                </a:solidFill>
                <a:highlight>
                  <a:srgbClr val="FFFFFF"/>
                </a:highlight>
                <a:latin typeface="Courier New"/>
                <a:ea typeface="Courier New"/>
                <a:cs typeface="Courier New"/>
                <a:sym typeface="Courier New"/>
              </a:rPr>
              <a:t>class</a:t>
            </a:r>
            <a:r>
              <a:rPr lang="en-IN" sz="1650">
                <a:solidFill>
                  <a:schemeClr val="dk1"/>
                </a:solidFill>
                <a:highlight>
                  <a:srgbClr val="FFFFFF"/>
                </a:highlight>
                <a:latin typeface="Courier New"/>
                <a:ea typeface="Courier New"/>
                <a:cs typeface="Courier New"/>
                <a:sym typeface="Courier New"/>
              </a:rPr>
              <a:t> myclass():</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650">
                <a:solidFill>
                  <a:schemeClr val="dk1"/>
                </a:solidFill>
                <a:highlight>
                  <a:srgbClr val="FFFFFF"/>
                </a:highlight>
                <a:latin typeface="Courier New"/>
                <a:ea typeface="Courier New"/>
                <a:cs typeface="Courier New"/>
                <a:sym typeface="Courier New"/>
              </a:rPr>
              <a:t>  </a:t>
            </a:r>
            <a:r>
              <a:rPr lang="en-IN" sz="1650">
                <a:solidFill>
                  <a:srgbClr val="0000CD"/>
                </a:solidFill>
                <a:highlight>
                  <a:srgbClr val="FFFFFF"/>
                </a:highlight>
                <a:latin typeface="Courier New"/>
                <a:ea typeface="Courier New"/>
                <a:cs typeface="Courier New"/>
                <a:sym typeface="Courier New"/>
              </a:rPr>
              <a:t>def</a:t>
            </a:r>
            <a:r>
              <a:rPr lang="en-IN" sz="1650">
                <a:solidFill>
                  <a:schemeClr val="dk1"/>
                </a:solidFill>
                <a:highlight>
                  <a:srgbClr val="FFFFFF"/>
                </a:highlight>
                <a:latin typeface="Courier New"/>
                <a:ea typeface="Courier New"/>
                <a:cs typeface="Courier New"/>
                <a:sym typeface="Courier New"/>
              </a:rPr>
              <a:t> __len__(self):</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650">
                <a:solidFill>
                  <a:schemeClr val="dk1"/>
                </a:solidFill>
                <a:highlight>
                  <a:srgbClr val="FFFFFF"/>
                </a:highlight>
                <a:latin typeface="Courier New"/>
                <a:ea typeface="Courier New"/>
                <a:cs typeface="Courier New"/>
                <a:sym typeface="Courier New"/>
              </a:rPr>
              <a:t>    </a:t>
            </a:r>
            <a:r>
              <a:rPr lang="en-IN" sz="1650">
                <a:solidFill>
                  <a:srgbClr val="0000CD"/>
                </a:solidFill>
                <a:highlight>
                  <a:srgbClr val="FFFFFF"/>
                </a:highlight>
                <a:latin typeface="Courier New"/>
                <a:ea typeface="Courier New"/>
                <a:cs typeface="Courier New"/>
                <a:sym typeface="Courier New"/>
              </a:rPr>
              <a:t>return</a:t>
            </a:r>
            <a:r>
              <a:rPr lang="en-IN" sz="1650">
                <a:solidFill>
                  <a:schemeClr val="dk1"/>
                </a:solidFill>
                <a:highlight>
                  <a:srgbClr val="FFFFFF"/>
                </a:highlight>
                <a:latin typeface="Courier New"/>
                <a:ea typeface="Courier New"/>
                <a:cs typeface="Courier New"/>
                <a:sym typeface="Courier New"/>
              </a:rPr>
              <a:t> </a:t>
            </a:r>
            <a:r>
              <a:rPr lang="en-IN" sz="1650">
                <a:solidFill>
                  <a:srgbClr val="FF0000"/>
                </a:solidFill>
                <a:highlight>
                  <a:srgbClr val="FFFFFF"/>
                </a:highlight>
                <a:latin typeface="Courier New"/>
                <a:ea typeface="Courier New"/>
                <a:cs typeface="Courier New"/>
                <a:sym typeface="Courier New"/>
              </a:rPr>
              <a:t>0</a:t>
            </a:r>
            <a:endParaRPr sz="1650">
              <a:solidFill>
                <a:srgbClr val="FF0000"/>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650">
                <a:solidFill>
                  <a:schemeClr val="dk1"/>
                </a:solidFill>
                <a:highlight>
                  <a:srgbClr val="FFFFFF"/>
                </a:highlight>
                <a:latin typeface="Courier New"/>
                <a:ea typeface="Courier New"/>
                <a:cs typeface="Courier New"/>
                <a:sym typeface="Courier New"/>
              </a:rPr>
              <a:t>myobj = myclass()</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None/>
            </a:pPr>
            <a:r>
              <a:rPr lang="en-IN" sz="1650">
                <a:solidFill>
                  <a:srgbClr val="0000CD"/>
                </a:solidFill>
                <a:highlight>
                  <a:srgbClr val="FFFFFF"/>
                </a:highlight>
                <a:latin typeface="Courier New"/>
                <a:ea typeface="Courier New"/>
                <a:cs typeface="Courier New"/>
                <a:sym typeface="Courier New"/>
              </a:rPr>
              <a:t>print</a:t>
            </a:r>
            <a:r>
              <a:rPr lang="en-IN" sz="1650">
                <a:solidFill>
                  <a:schemeClr val="dk1"/>
                </a:solidFill>
                <a:highlight>
                  <a:srgbClr val="FFFFFF"/>
                </a:highlight>
                <a:latin typeface="Courier New"/>
                <a:ea typeface="Courier New"/>
                <a:cs typeface="Courier New"/>
                <a:sym typeface="Courier New"/>
              </a:rPr>
              <a:t>(</a:t>
            </a:r>
            <a:r>
              <a:rPr lang="en-IN" sz="1650">
                <a:solidFill>
                  <a:srgbClr val="0000CD"/>
                </a:solidFill>
                <a:highlight>
                  <a:srgbClr val="FFFFFF"/>
                </a:highlight>
                <a:latin typeface="Courier New"/>
                <a:ea typeface="Courier New"/>
                <a:cs typeface="Courier New"/>
                <a:sym typeface="Courier New"/>
              </a:rPr>
              <a:t>bool</a:t>
            </a:r>
            <a:r>
              <a:rPr lang="en-IN" sz="1650">
                <a:solidFill>
                  <a:schemeClr val="dk1"/>
                </a:solidFill>
                <a:highlight>
                  <a:srgbClr val="FFFFFF"/>
                </a:highlight>
                <a:latin typeface="Courier New"/>
                <a:ea typeface="Courier New"/>
                <a:cs typeface="Courier New"/>
                <a:sym typeface="Courier New"/>
              </a:rPr>
              <a:t>(myobj))</a:t>
            </a:r>
            <a:endParaRPr sz="1650">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1800"/>
              </a:spcBef>
              <a:spcAft>
                <a:spcPts val="0"/>
              </a:spcAft>
              <a:buNone/>
            </a:pPr>
            <a:endParaRPr sz="2400">
              <a:solidFill>
                <a:schemeClr val="dk1"/>
              </a:solidFill>
              <a:highlight>
                <a:srgbClr val="FFFFFF"/>
              </a:highlight>
            </a:endParaRPr>
          </a:p>
          <a:p>
            <a:pPr marL="0" marR="0" lvl="0" indent="0" algn="l" rtl="0">
              <a:lnSpc>
                <a:spcPct val="80000"/>
              </a:lnSpc>
              <a:spcBef>
                <a:spcPts val="800"/>
              </a:spcBef>
              <a:spcAft>
                <a:spcPts val="0"/>
              </a:spcAft>
              <a:buNone/>
            </a:pPr>
            <a:endParaRPr sz="24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53"/>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441" name="Google Shape;441;p53"/>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442" name="Google Shape;442;p53"/>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41</a:t>
            </a:fld>
            <a:endParaRPr/>
          </a:p>
        </p:txBody>
      </p:sp>
      <p:sp>
        <p:nvSpPr>
          <p:cNvPr id="443" name="Google Shape;443;p53"/>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2900">
                <a:solidFill>
                  <a:schemeClr val="dk1"/>
                </a:solidFill>
                <a:highlight>
                  <a:srgbClr val="FFFFFF"/>
                </a:highlight>
              </a:rPr>
              <a:t>Functions can Return a Boolean</a:t>
            </a:r>
            <a:endParaRPr sz="29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650">
                <a:solidFill>
                  <a:schemeClr val="dk1"/>
                </a:solidFill>
                <a:highlight>
                  <a:srgbClr val="FFFFFF"/>
                </a:highlight>
                <a:latin typeface="Verdana"/>
                <a:ea typeface="Verdana"/>
                <a:cs typeface="Verdana"/>
                <a:sym typeface="Verdana"/>
              </a:rPr>
              <a:t>You can create functions that returns a Boolean Value:</a:t>
            </a:r>
            <a:endParaRPr sz="1650">
              <a:solidFill>
                <a:schemeClr val="dk1"/>
              </a:solidFill>
              <a:highlight>
                <a:srgbClr val="FFFFFF"/>
              </a:highlight>
              <a:latin typeface="Verdana"/>
              <a:ea typeface="Verdana"/>
              <a:cs typeface="Verdana"/>
              <a:sym typeface="Verdana"/>
            </a:endParaRPr>
          </a:p>
          <a:p>
            <a:pPr marL="0" lvl="0" indent="0" algn="l" rtl="0">
              <a:lnSpc>
                <a:spcPct val="115000"/>
              </a:lnSpc>
              <a:spcBef>
                <a:spcPts val="2600"/>
              </a:spcBef>
              <a:spcAft>
                <a:spcPts val="0"/>
              </a:spcAft>
              <a:buClr>
                <a:schemeClr val="dk1"/>
              </a:buClr>
              <a:buSzPts val="1100"/>
              <a:buFont typeface="Arial"/>
              <a:buNone/>
            </a:pPr>
            <a:r>
              <a:rPr lang="en-IN" sz="2300">
                <a:solidFill>
                  <a:schemeClr val="dk1"/>
                </a:solidFill>
                <a:highlight>
                  <a:srgbClr val="F1F1F1"/>
                </a:highlight>
              </a:rPr>
              <a:t>Example</a:t>
            </a:r>
            <a:endParaRPr sz="2300">
              <a:solidFill>
                <a:schemeClr val="dk1"/>
              </a:solidFill>
              <a:highlight>
                <a:srgbClr val="F1F1F1"/>
              </a:highlight>
            </a:endParaRPr>
          </a:p>
          <a:p>
            <a:pPr marL="0" lvl="0" indent="0" algn="l" rtl="0">
              <a:lnSpc>
                <a:spcPct val="115000"/>
              </a:lnSpc>
              <a:spcBef>
                <a:spcPts val="2900"/>
              </a:spcBef>
              <a:spcAft>
                <a:spcPts val="0"/>
              </a:spcAft>
              <a:buClr>
                <a:schemeClr val="dk1"/>
              </a:buClr>
              <a:buSzPts val="1100"/>
              <a:buFont typeface="Arial"/>
              <a:buNone/>
            </a:pPr>
            <a:r>
              <a:rPr lang="en-IN" sz="1650">
                <a:solidFill>
                  <a:schemeClr val="dk1"/>
                </a:solidFill>
                <a:highlight>
                  <a:srgbClr val="F1F1F1"/>
                </a:highlight>
                <a:latin typeface="Verdana"/>
                <a:ea typeface="Verdana"/>
                <a:cs typeface="Verdana"/>
                <a:sym typeface="Verdana"/>
              </a:rPr>
              <a:t>Print the answer of a function:</a:t>
            </a:r>
            <a:endParaRPr sz="1650">
              <a:solidFill>
                <a:schemeClr val="dk1"/>
              </a:solidFill>
              <a:highlight>
                <a:srgbClr val="F1F1F1"/>
              </a:highlight>
              <a:latin typeface="Verdana"/>
              <a:ea typeface="Verdana"/>
              <a:cs typeface="Verdana"/>
              <a:sym typeface="Verdana"/>
            </a:endParaRPr>
          </a:p>
          <a:p>
            <a:pPr marL="114300" marR="114300" lvl="0" indent="0" algn="l" rtl="0">
              <a:lnSpc>
                <a:spcPct val="115000"/>
              </a:lnSpc>
              <a:spcBef>
                <a:spcPts val="2900"/>
              </a:spcBef>
              <a:spcAft>
                <a:spcPts val="0"/>
              </a:spcAft>
              <a:buClr>
                <a:schemeClr val="dk1"/>
              </a:buClr>
              <a:buSzPts val="1100"/>
              <a:buFont typeface="Arial"/>
              <a:buNone/>
            </a:pPr>
            <a:r>
              <a:rPr lang="en-IN" sz="1650">
                <a:solidFill>
                  <a:srgbClr val="0000CD"/>
                </a:solidFill>
                <a:highlight>
                  <a:srgbClr val="FFFFFF"/>
                </a:highlight>
                <a:latin typeface="Courier New"/>
                <a:ea typeface="Courier New"/>
                <a:cs typeface="Courier New"/>
                <a:sym typeface="Courier New"/>
              </a:rPr>
              <a:t>def</a:t>
            </a:r>
            <a:r>
              <a:rPr lang="en-IN" sz="1650">
                <a:solidFill>
                  <a:schemeClr val="dk1"/>
                </a:solidFill>
                <a:highlight>
                  <a:srgbClr val="FFFFFF"/>
                </a:highlight>
                <a:latin typeface="Courier New"/>
                <a:ea typeface="Courier New"/>
                <a:cs typeface="Courier New"/>
                <a:sym typeface="Courier New"/>
              </a:rPr>
              <a:t> myFunction() :</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r>
              <a:rPr lang="en-IN" sz="1650">
                <a:solidFill>
                  <a:schemeClr val="dk1"/>
                </a:solidFill>
                <a:highlight>
                  <a:srgbClr val="FFFFFF"/>
                </a:highlight>
                <a:latin typeface="Courier New"/>
                <a:ea typeface="Courier New"/>
                <a:cs typeface="Courier New"/>
                <a:sym typeface="Courier New"/>
              </a:rPr>
              <a:t>  </a:t>
            </a:r>
            <a:r>
              <a:rPr lang="en-IN" sz="1650">
                <a:solidFill>
                  <a:srgbClr val="0000CD"/>
                </a:solidFill>
                <a:highlight>
                  <a:srgbClr val="FFFFFF"/>
                </a:highlight>
                <a:latin typeface="Courier New"/>
                <a:ea typeface="Courier New"/>
                <a:cs typeface="Courier New"/>
                <a:sym typeface="Courier New"/>
              </a:rPr>
              <a:t>return</a:t>
            </a:r>
            <a:r>
              <a:rPr lang="en-IN" sz="1650">
                <a:solidFill>
                  <a:schemeClr val="dk1"/>
                </a:solidFill>
                <a:highlight>
                  <a:srgbClr val="FFFFFF"/>
                </a:highlight>
                <a:latin typeface="Courier New"/>
                <a:ea typeface="Courier New"/>
                <a:cs typeface="Courier New"/>
                <a:sym typeface="Courier New"/>
              </a:rPr>
              <a:t> True</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r>
              <a:rPr lang="en-IN" sz="1650">
                <a:solidFill>
                  <a:srgbClr val="0000CD"/>
                </a:solidFill>
                <a:highlight>
                  <a:srgbClr val="FFFFFF"/>
                </a:highlight>
                <a:latin typeface="Courier New"/>
                <a:ea typeface="Courier New"/>
                <a:cs typeface="Courier New"/>
                <a:sym typeface="Courier New"/>
              </a:rPr>
              <a:t>print</a:t>
            </a:r>
            <a:r>
              <a:rPr lang="en-IN" sz="1650">
                <a:solidFill>
                  <a:schemeClr val="dk1"/>
                </a:solidFill>
                <a:highlight>
                  <a:srgbClr val="FFFFFF"/>
                </a:highlight>
                <a:latin typeface="Courier New"/>
                <a:ea typeface="Courier New"/>
                <a:cs typeface="Courier New"/>
                <a:sym typeface="Courier New"/>
              </a:rPr>
              <a:t>(myFunction())</a:t>
            </a:r>
            <a:endParaRPr sz="1650">
              <a:solidFill>
                <a:schemeClr val="dk1"/>
              </a:solidFill>
              <a:highlight>
                <a:srgbClr val="FFFFFF"/>
              </a:highlight>
              <a:latin typeface="Courier New"/>
              <a:ea typeface="Courier New"/>
              <a:cs typeface="Courier New"/>
              <a:sym typeface="Courier New"/>
            </a:endParaRPr>
          </a:p>
          <a:p>
            <a:pPr marL="0" marR="0" lvl="0" indent="0" algn="l" rtl="0">
              <a:lnSpc>
                <a:spcPct val="80000"/>
              </a:lnSpc>
              <a:spcBef>
                <a:spcPts val="1800"/>
              </a:spcBef>
              <a:spcAft>
                <a:spcPts val="0"/>
              </a:spcAft>
              <a:buNone/>
            </a:pPr>
            <a:endParaRPr sz="240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54"/>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449" name="Google Shape;449;p54"/>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450" name="Google Shape;450;p54"/>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42</a:t>
            </a:fld>
            <a:endParaRPr/>
          </a:p>
        </p:txBody>
      </p:sp>
      <p:sp>
        <p:nvSpPr>
          <p:cNvPr id="451" name="Google Shape;451;p54"/>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IN" sz="1650">
                <a:solidFill>
                  <a:schemeClr val="dk1"/>
                </a:solidFill>
                <a:highlight>
                  <a:srgbClr val="FFFFFF"/>
                </a:highlight>
                <a:latin typeface="Verdana"/>
                <a:ea typeface="Verdana"/>
                <a:cs typeface="Verdana"/>
                <a:sym typeface="Verdana"/>
              </a:rPr>
              <a:t>You can execute code based on the Boolean answer of a function:</a:t>
            </a:r>
            <a:endParaRPr sz="2300">
              <a:solidFill>
                <a:schemeClr val="dk1"/>
              </a:solidFill>
              <a:highlight>
                <a:srgbClr val="F1F1F1"/>
              </a:highlight>
            </a:endParaRPr>
          </a:p>
          <a:p>
            <a:pPr marL="0" lvl="0" indent="0" algn="l" rtl="0">
              <a:lnSpc>
                <a:spcPct val="115000"/>
              </a:lnSpc>
              <a:spcBef>
                <a:spcPts val="2900"/>
              </a:spcBef>
              <a:spcAft>
                <a:spcPts val="0"/>
              </a:spcAft>
              <a:buClr>
                <a:schemeClr val="dk1"/>
              </a:buClr>
              <a:buSzPts val="1100"/>
              <a:buFont typeface="Arial"/>
              <a:buNone/>
            </a:pPr>
            <a:r>
              <a:rPr lang="en-IN" sz="1650">
                <a:solidFill>
                  <a:schemeClr val="dk1"/>
                </a:solidFill>
                <a:highlight>
                  <a:srgbClr val="F1F1F1"/>
                </a:highlight>
                <a:latin typeface="Verdana"/>
                <a:ea typeface="Verdana"/>
                <a:cs typeface="Verdana"/>
                <a:sym typeface="Verdana"/>
              </a:rPr>
              <a:t>Print "YES!" if the function returns True, otherwise print "NO!":</a:t>
            </a:r>
            <a:endParaRPr sz="1650">
              <a:solidFill>
                <a:schemeClr val="dk1"/>
              </a:solidFill>
              <a:highlight>
                <a:srgbClr val="F1F1F1"/>
              </a:highlight>
              <a:latin typeface="Verdana"/>
              <a:ea typeface="Verdana"/>
              <a:cs typeface="Verdana"/>
              <a:sym typeface="Verdana"/>
            </a:endParaRPr>
          </a:p>
          <a:p>
            <a:pPr marL="114300" marR="114300" lvl="0" indent="0" algn="l" rtl="0">
              <a:lnSpc>
                <a:spcPct val="115000"/>
              </a:lnSpc>
              <a:spcBef>
                <a:spcPts val="2900"/>
              </a:spcBef>
              <a:spcAft>
                <a:spcPts val="0"/>
              </a:spcAft>
              <a:buClr>
                <a:schemeClr val="dk1"/>
              </a:buClr>
              <a:buSzPts val="1100"/>
              <a:buFont typeface="Arial"/>
              <a:buNone/>
            </a:pPr>
            <a:r>
              <a:rPr lang="en-IN" sz="1650">
                <a:solidFill>
                  <a:srgbClr val="0000CD"/>
                </a:solidFill>
                <a:highlight>
                  <a:srgbClr val="FFFFFF"/>
                </a:highlight>
                <a:latin typeface="Courier New"/>
                <a:ea typeface="Courier New"/>
                <a:cs typeface="Courier New"/>
                <a:sym typeface="Courier New"/>
              </a:rPr>
              <a:t>def</a:t>
            </a:r>
            <a:r>
              <a:rPr lang="en-IN" sz="1650">
                <a:solidFill>
                  <a:schemeClr val="dk1"/>
                </a:solidFill>
                <a:highlight>
                  <a:srgbClr val="FFFFFF"/>
                </a:highlight>
                <a:latin typeface="Courier New"/>
                <a:ea typeface="Courier New"/>
                <a:cs typeface="Courier New"/>
                <a:sym typeface="Courier New"/>
              </a:rPr>
              <a:t> myFunction() :</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r>
              <a:rPr lang="en-IN" sz="1650">
                <a:solidFill>
                  <a:schemeClr val="dk1"/>
                </a:solidFill>
                <a:highlight>
                  <a:srgbClr val="FFFFFF"/>
                </a:highlight>
                <a:latin typeface="Courier New"/>
                <a:ea typeface="Courier New"/>
                <a:cs typeface="Courier New"/>
                <a:sym typeface="Courier New"/>
              </a:rPr>
              <a:t>  </a:t>
            </a:r>
            <a:r>
              <a:rPr lang="en-IN" sz="1650">
                <a:solidFill>
                  <a:srgbClr val="0000CD"/>
                </a:solidFill>
                <a:highlight>
                  <a:srgbClr val="FFFFFF"/>
                </a:highlight>
                <a:latin typeface="Courier New"/>
                <a:ea typeface="Courier New"/>
                <a:cs typeface="Courier New"/>
                <a:sym typeface="Courier New"/>
              </a:rPr>
              <a:t>return</a:t>
            </a:r>
            <a:r>
              <a:rPr lang="en-IN" sz="1650">
                <a:solidFill>
                  <a:schemeClr val="dk1"/>
                </a:solidFill>
                <a:highlight>
                  <a:srgbClr val="FFFFFF"/>
                </a:highlight>
                <a:latin typeface="Courier New"/>
                <a:ea typeface="Courier New"/>
                <a:cs typeface="Courier New"/>
                <a:sym typeface="Courier New"/>
              </a:rPr>
              <a:t> True</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r>
              <a:rPr lang="en-IN" sz="1650">
                <a:solidFill>
                  <a:srgbClr val="0000CD"/>
                </a:solidFill>
                <a:highlight>
                  <a:srgbClr val="FFFFFF"/>
                </a:highlight>
                <a:latin typeface="Courier New"/>
                <a:ea typeface="Courier New"/>
                <a:cs typeface="Courier New"/>
                <a:sym typeface="Courier New"/>
              </a:rPr>
              <a:t>if</a:t>
            </a:r>
            <a:r>
              <a:rPr lang="en-IN" sz="1650">
                <a:solidFill>
                  <a:schemeClr val="dk1"/>
                </a:solidFill>
                <a:highlight>
                  <a:srgbClr val="FFFFFF"/>
                </a:highlight>
                <a:latin typeface="Courier New"/>
                <a:ea typeface="Courier New"/>
                <a:cs typeface="Courier New"/>
                <a:sym typeface="Courier New"/>
              </a:rPr>
              <a:t> myFunction():</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r>
              <a:rPr lang="en-IN" sz="1650">
                <a:solidFill>
                  <a:schemeClr val="dk1"/>
                </a:solidFill>
                <a:highlight>
                  <a:srgbClr val="FFFFFF"/>
                </a:highlight>
                <a:latin typeface="Courier New"/>
                <a:ea typeface="Courier New"/>
                <a:cs typeface="Courier New"/>
                <a:sym typeface="Courier New"/>
              </a:rPr>
              <a:t>  </a:t>
            </a:r>
            <a:r>
              <a:rPr lang="en-IN" sz="1650">
                <a:solidFill>
                  <a:srgbClr val="0000CD"/>
                </a:solidFill>
                <a:highlight>
                  <a:srgbClr val="FFFFFF"/>
                </a:highlight>
                <a:latin typeface="Courier New"/>
                <a:ea typeface="Courier New"/>
                <a:cs typeface="Courier New"/>
                <a:sym typeface="Courier New"/>
              </a:rPr>
              <a:t>print</a:t>
            </a:r>
            <a:r>
              <a:rPr lang="en-IN" sz="1650">
                <a:solidFill>
                  <a:schemeClr val="dk1"/>
                </a:solidFill>
                <a:highlight>
                  <a:srgbClr val="FFFFFF"/>
                </a:highlight>
                <a:latin typeface="Courier New"/>
                <a:ea typeface="Courier New"/>
                <a:cs typeface="Courier New"/>
                <a:sym typeface="Courier New"/>
              </a:rPr>
              <a:t>(</a:t>
            </a:r>
            <a:r>
              <a:rPr lang="en-IN" sz="1650">
                <a:solidFill>
                  <a:srgbClr val="A52A2A"/>
                </a:solidFill>
                <a:highlight>
                  <a:srgbClr val="FFFFFF"/>
                </a:highlight>
                <a:latin typeface="Courier New"/>
                <a:ea typeface="Courier New"/>
                <a:cs typeface="Courier New"/>
                <a:sym typeface="Courier New"/>
              </a:rPr>
              <a:t>"YES!"</a:t>
            </a:r>
            <a:r>
              <a:rPr lang="en-IN" sz="1650">
                <a:solidFill>
                  <a:schemeClr val="dk1"/>
                </a:solidFill>
                <a:highlight>
                  <a:srgbClr val="FFFFFF"/>
                </a:highlight>
                <a:latin typeface="Courier New"/>
                <a:ea typeface="Courier New"/>
                <a:cs typeface="Courier New"/>
                <a:sym typeface="Courier New"/>
              </a:rPr>
              <a:t>)</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r>
              <a:rPr lang="en-IN" sz="1650">
                <a:solidFill>
                  <a:srgbClr val="0000CD"/>
                </a:solidFill>
                <a:highlight>
                  <a:srgbClr val="FFFFFF"/>
                </a:highlight>
                <a:latin typeface="Courier New"/>
                <a:ea typeface="Courier New"/>
                <a:cs typeface="Courier New"/>
                <a:sym typeface="Courier New"/>
              </a:rPr>
              <a:t>else</a:t>
            </a:r>
            <a:r>
              <a:rPr lang="en-IN" sz="1650">
                <a:solidFill>
                  <a:schemeClr val="dk1"/>
                </a:solidFill>
                <a:highlight>
                  <a:srgbClr val="FFFFFF"/>
                </a:highlight>
                <a:latin typeface="Courier New"/>
                <a:ea typeface="Courier New"/>
                <a:cs typeface="Courier New"/>
                <a:sym typeface="Courier New"/>
              </a:rPr>
              <a:t>:</a:t>
            </a:r>
            <a:endParaRPr sz="1650">
              <a:solidFill>
                <a:schemeClr val="dk1"/>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r>
              <a:rPr lang="en-IN" sz="1650">
                <a:solidFill>
                  <a:schemeClr val="dk1"/>
                </a:solidFill>
                <a:highlight>
                  <a:srgbClr val="FFFFFF"/>
                </a:highlight>
                <a:latin typeface="Courier New"/>
                <a:ea typeface="Courier New"/>
                <a:cs typeface="Courier New"/>
                <a:sym typeface="Courier New"/>
              </a:rPr>
              <a:t>  </a:t>
            </a:r>
            <a:r>
              <a:rPr lang="en-IN" sz="1650">
                <a:solidFill>
                  <a:srgbClr val="0000CD"/>
                </a:solidFill>
                <a:highlight>
                  <a:srgbClr val="FFFFFF"/>
                </a:highlight>
                <a:latin typeface="Courier New"/>
                <a:ea typeface="Courier New"/>
                <a:cs typeface="Courier New"/>
                <a:sym typeface="Courier New"/>
              </a:rPr>
              <a:t>print</a:t>
            </a:r>
            <a:r>
              <a:rPr lang="en-IN" sz="1650">
                <a:solidFill>
                  <a:schemeClr val="dk1"/>
                </a:solidFill>
                <a:highlight>
                  <a:srgbClr val="FFFFFF"/>
                </a:highlight>
                <a:latin typeface="Courier New"/>
                <a:ea typeface="Courier New"/>
                <a:cs typeface="Courier New"/>
                <a:sym typeface="Courier New"/>
              </a:rPr>
              <a:t>(</a:t>
            </a:r>
            <a:r>
              <a:rPr lang="en-IN" sz="1650">
                <a:solidFill>
                  <a:srgbClr val="A52A2A"/>
                </a:solidFill>
                <a:highlight>
                  <a:srgbClr val="FFFFFF"/>
                </a:highlight>
                <a:latin typeface="Courier New"/>
                <a:ea typeface="Courier New"/>
                <a:cs typeface="Courier New"/>
                <a:sym typeface="Courier New"/>
              </a:rPr>
              <a:t>"NO!"</a:t>
            </a:r>
            <a:r>
              <a:rPr lang="en-IN" sz="1650">
                <a:solidFill>
                  <a:schemeClr val="dk1"/>
                </a:solidFill>
                <a:highlight>
                  <a:srgbClr val="FFFFFF"/>
                </a:highlight>
                <a:latin typeface="Courier New"/>
                <a:ea typeface="Courier New"/>
                <a:cs typeface="Courier New"/>
                <a:sym typeface="Courier New"/>
              </a:rPr>
              <a:t>)</a:t>
            </a:r>
            <a:endParaRPr sz="1650">
              <a:solidFill>
                <a:schemeClr val="dk1"/>
              </a:solidFill>
              <a:highlight>
                <a:srgbClr val="FFFFFF"/>
              </a:highlight>
              <a:latin typeface="Courier New"/>
              <a:ea typeface="Courier New"/>
              <a:cs typeface="Courier New"/>
              <a:sym typeface="Courier New"/>
            </a:endParaRPr>
          </a:p>
          <a:p>
            <a:pPr marL="0" marR="0" lvl="0" indent="0" algn="l" rtl="0">
              <a:lnSpc>
                <a:spcPct val="80000"/>
              </a:lnSpc>
              <a:spcBef>
                <a:spcPts val="1800"/>
              </a:spcBef>
              <a:spcAft>
                <a:spcPts val="0"/>
              </a:spcAft>
              <a:buNone/>
            </a:pPr>
            <a:endParaRPr sz="2400">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55"/>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Booleans</a:t>
            </a:r>
            <a:endParaRPr sz="3150">
              <a:highlight>
                <a:srgbClr val="FFFFFF"/>
              </a:highlight>
              <a:latin typeface="Arial"/>
              <a:ea typeface="Arial"/>
              <a:cs typeface="Arial"/>
              <a:sym typeface="Arial"/>
            </a:endParaRPr>
          </a:p>
        </p:txBody>
      </p:sp>
      <p:sp>
        <p:nvSpPr>
          <p:cNvPr id="457" name="Google Shape;457;p55"/>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458" name="Google Shape;458;p55"/>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43</a:t>
            </a:fld>
            <a:endParaRPr/>
          </a:p>
        </p:txBody>
      </p:sp>
      <p:sp>
        <p:nvSpPr>
          <p:cNvPr id="459" name="Google Shape;459;p55"/>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IN" sz="1950">
                <a:solidFill>
                  <a:schemeClr val="dk1"/>
                </a:solidFill>
                <a:highlight>
                  <a:srgbClr val="FFFFFF"/>
                </a:highlight>
                <a:latin typeface="Verdana"/>
                <a:ea typeface="Verdana"/>
                <a:cs typeface="Verdana"/>
                <a:sym typeface="Verdana"/>
              </a:rPr>
              <a:t>Python also has many built-in functions that returns a boolean value, like the </a:t>
            </a:r>
            <a:r>
              <a:rPr lang="en-IN" sz="2000">
                <a:solidFill>
                  <a:srgbClr val="DC143C"/>
                </a:solidFill>
                <a:highlight>
                  <a:srgbClr val="F1F1F1"/>
                </a:highlight>
                <a:latin typeface="Courier New"/>
                <a:ea typeface="Courier New"/>
                <a:cs typeface="Courier New"/>
                <a:sym typeface="Courier New"/>
              </a:rPr>
              <a:t>isinstance()</a:t>
            </a:r>
            <a:r>
              <a:rPr lang="en-IN" sz="1950">
                <a:solidFill>
                  <a:schemeClr val="dk1"/>
                </a:solidFill>
                <a:highlight>
                  <a:srgbClr val="FFFFFF"/>
                </a:highlight>
                <a:latin typeface="Verdana"/>
                <a:ea typeface="Verdana"/>
                <a:cs typeface="Verdana"/>
                <a:sym typeface="Verdana"/>
              </a:rPr>
              <a:t> function, which can be used to determine if an object is of a certain data type:</a:t>
            </a:r>
            <a:endParaRPr sz="1950">
              <a:solidFill>
                <a:schemeClr val="dk1"/>
              </a:solidFill>
              <a:highlight>
                <a:srgbClr val="FFFFFF"/>
              </a:highlight>
              <a:latin typeface="Verdana"/>
              <a:ea typeface="Verdana"/>
              <a:cs typeface="Verdana"/>
              <a:sym typeface="Verdana"/>
            </a:endParaRPr>
          </a:p>
          <a:p>
            <a:pPr marL="0" lvl="0" indent="0" algn="l" rtl="0">
              <a:lnSpc>
                <a:spcPct val="115000"/>
              </a:lnSpc>
              <a:spcBef>
                <a:spcPts val="2600"/>
              </a:spcBef>
              <a:spcAft>
                <a:spcPts val="0"/>
              </a:spcAft>
              <a:buClr>
                <a:schemeClr val="dk1"/>
              </a:buClr>
              <a:buSzPts val="1100"/>
              <a:buFont typeface="Arial"/>
              <a:buNone/>
            </a:pPr>
            <a:r>
              <a:rPr lang="en-IN" sz="2600">
                <a:solidFill>
                  <a:schemeClr val="dk1"/>
                </a:solidFill>
                <a:highlight>
                  <a:srgbClr val="F1F1F1"/>
                </a:highlight>
              </a:rPr>
              <a:t>Example</a:t>
            </a:r>
            <a:endParaRPr sz="2600">
              <a:solidFill>
                <a:schemeClr val="dk1"/>
              </a:solidFill>
              <a:highlight>
                <a:srgbClr val="F1F1F1"/>
              </a:highlight>
            </a:endParaRPr>
          </a:p>
          <a:p>
            <a:pPr marL="0" lvl="0" indent="0" algn="l" rtl="0">
              <a:lnSpc>
                <a:spcPct val="115000"/>
              </a:lnSpc>
              <a:spcBef>
                <a:spcPts val="2900"/>
              </a:spcBef>
              <a:spcAft>
                <a:spcPts val="0"/>
              </a:spcAft>
              <a:buClr>
                <a:schemeClr val="dk1"/>
              </a:buClr>
              <a:buSzPts val="1100"/>
              <a:buFont typeface="Arial"/>
              <a:buNone/>
            </a:pPr>
            <a:r>
              <a:rPr lang="en-IN" sz="1950">
                <a:solidFill>
                  <a:schemeClr val="dk1"/>
                </a:solidFill>
                <a:highlight>
                  <a:srgbClr val="F1F1F1"/>
                </a:highlight>
                <a:latin typeface="Verdana"/>
                <a:ea typeface="Verdana"/>
                <a:cs typeface="Verdana"/>
                <a:sym typeface="Verdana"/>
              </a:rPr>
              <a:t>Check if an object is an integer or not:</a:t>
            </a:r>
            <a:endParaRPr sz="1950">
              <a:solidFill>
                <a:schemeClr val="dk1"/>
              </a:solidFill>
              <a:highlight>
                <a:srgbClr val="F1F1F1"/>
              </a:highlight>
              <a:latin typeface="Verdana"/>
              <a:ea typeface="Verdana"/>
              <a:cs typeface="Verdana"/>
              <a:sym typeface="Verdana"/>
            </a:endParaRPr>
          </a:p>
          <a:p>
            <a:pPr marL="114300" marR="114300" lvl="0" indent="0" algn="l" rtl="0">
              <a:lnSpc>
                <a:spcPct val="115000"/>
              </a:lnSpc>
              <a:spcBef>
                <a:spcPts val="2900"/>
              </a:spcBef>
              <a:spcAft>
                <a:spcPts val="0"/>
              </a:spcAft>
              <a:buClr>
                <a:schemeClr val="dk1"/>
              </a:buClr>
              <a:buSzPts val="1100"/>
              <a:buFont typeface="Arial"/>
              <a:buNone/>
            </a:pPr>
            <a:r>
              <a:rPr lang="en-IN" sz="1950">
                <a:solidFill>
                  <a:schemeClr val="dk1"/>
                </a:solidFill>
                <a:highlight>
                  <a:srgbClr val="FFFFFF"/>
                </a:highlight>
                <a:latin typeface="Courier New"/>
                <a:ea typeface="Courier New"/>
                <a:cs typeface="Courier New"/>
                <a:sym typeface="Courier New"/>
              </a:rPr>
              <a:t>x = </a:t>
            </a:r>
            <a:r>
              <a:rPr lang="en-IN" sz="1950">
                <a:solidFill>
                  <a:srgbClr val="FF0000"/>
                </a:solidFill>
                <a:highlight>
                  <a:srgbClr val="FFFFFF"/>
                </a:highlight>
                <a:latin typeface="Courier New"/>
                <a:ea typeface="Courier New"/>
                <a:cs typeface="Courier New"/>
                <a:sym typeface="Courier New"/>
              </a:rPr>
              <a:t>200</a:t>
            </a:r>
            <a:endParaRPr sz="1950">
              <a:solidFill>
                <a:srgbClr val="FF0000"/>
              </a:solidFill>
              <a:highlight>
                <a:srgbClr val="FFFFFF"/>
              </a:highlight>
              <a:latin typeface="Courier New"/>
              <a:ea typeface="Courier New"/>
              <a:cs typeface="Courier New"/>
              <a:sym typeface="Courier New"/>
            </a:endParaRPr>
          </a:p>
          <a:p>
            <a:pPr marL="114300" marR="114300" lvl="0" indent="0" algn="l" rtl="0">
              <a:lnSpc>
                <a:spcPct val="115000"/>
              </a:lnSpc>
              <a:spcBef>
                <a:spcPts val="1800"/>
              </a:spcBef>
              <a:spcAft>
                <a:spcPts val="0"/>
              </a:spcAft>
              <a:buClr>
                <a:schemeClr val="dk1"/>
              </a:buClr>
              <a:buSzPts val="1100"/>
              <a:buFont typeface="Arial"/>
              <a:buNone/>
            </a:pPr>
            <a:r>
              <a:rPr lang="en-IN" sz="1950">
                <a:solidFill>
                  <a:srgbClr val="0000CD"/>
                </a:solidFill>
                <a:highlight>
                  <a:srgbClr val="FFFFFF"/>
                </a:highlight>
                <a:latin typeface="Courier New"/>
                <a:ea typeface="Courier New"/>
                <a:cs typeface="Courier New"/>
                <a:sym typeface="Courier New"/>
              </a:rPr>
              <a:t>print</a:t>
            </a:r>
            <a:r>
              <a:rPr lang="en-IN" sz="1950">
                <a:solidFill>
                  <a:schemeClr val="dk1"/>
                </a:solidFill>
                <a:highlight>
                  <a:srgbClr val="FFFFFF"/>
                </a:highlight>
                <a:latin typeface="Courier New"/>
                <a:ea typeface="Courier New"/>
                <a:cs typeface="Courier New"/>
                <a:sym typeface="Courier New"/>
              </a:rPr>
              <a:t>(</a:t>
            </a:r>
            <a:r>
              <a:rPr lang="en-IN" sz="1950">
                <a:solidFill>
                  <a:srgbClr val="0000CD"/>
                </a:solidFill>
                <a:highlight>
                  <a:srgbClr val="FFFFFF"/>
                </a:highlight>
                <a:latin typeface="Courier New"/>
                <a:ea typeface="Courier New"/>
                <a:cs typeface="Courier New"/>
                <a:sym typeface="Courier New"/>
              </a:rPr>
              <a:t>isinstance</a:t>
            </a:r>
            <a:r>
              <a:rPr lang="en-IN" sz="1950">
                <a:solidFill>
                  <a:schemeClr val="dk1"/>
                </a:solidFill>
                <a:highlight>
                  <a:srgbClr val="FFFFFF"/>
                </a:highlight>
                <a:latin typeface="Courier New"/>
                <a:ea typeface="Courier New"/>
                <a:cs typeface="Courier New"/>
                <a:sym typeface="Courier New"/>
              </a:rPr>
              <a:t>(x, </a:t>
            </a:r>
            <a:r>
              <a:rPr lang="en-IN" sz="1950">
                <a:solidFill>
                  <a:srgbClr val="0000CD"/>
                </a:solidFill>
                <a:highlight>
                  <a:srgbClr val="FFFFFF"/>
                </a:highlight>
                <a:latin typeface="Courier New"/>
                <a:ea typeface="Courier New"/>
                <a:cs typeface="Courier New"/>
                <a:sym typeface="Courier New"/>
              </a:rPr>
              <a:t>int</a:t>
            </a:r>
            <a:r>
              <a:rPr lang="en-IN" sz="1950">
                <a:solidFill>
                  <a:schemeClr val="dk1"/>
                </a:solidFill>
                <a:highlight>
                  <a:srgbClr val="FFFFFF"/>
                </a:highlight>
                <a:latin typeface="Courier New"/>
                <a:ea typeface="Courier New"/>
                <a:cs typeface="Courier New"/>
                <a:sym typeface="Courier New"/>
              </a:rPr>
              <a:t>))</a:t>
            </a:r>
            <a:endParaRPr sz="1950">
              <a:solidFill>
                <a:schemeClr val="dk1"/>
              </a:solidFill>
              <a:highlight>
                <a:srgbClr val="FFFFFF"/>
              </a:highlight>
              <a:latin typeface="Courier New"/>
              <a:ea typeface="Courier New"/>
              <a:cs typeface="Courier New"/>
              <a:sym typeface="Courier New"/>
            </a:endParaRPr>
          </a:p>
          <a:p>
            <a:pPr marL="0" marR="0" lvl="0" indent="0" algn="l" rtl="0">
              <a:lnSpc>
                <a:spcPct val="80000"/>
              </a:lnSpc>
              <a:spcBef>
                <a:spcPts val="1800"/>
              </a:spcBef>
              <a:spcAft>
                <a:spcPts val="0"/>
              </a:spcAft>
              <a:buNone/>
            </a:pPr>
            <a:endParaRPr sz="24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56"/>
          <p:cNvSpPr txBox="1">
            <a:spLocks noGrp="1"/>
          </p:cNvSpPr>
          <p:nvPr>
            <p:ph type="dt" idx="10"/>
          </p:nvPr>
        </p:nvSpPr>
        <p:spPr>
          <a:xfrm>
            <a:off x="6660232" y="6528816"/>
            <a:ext cx="2483768" cy="32918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22, 2020</a:t>
            </a:r>
            <a:endParaRPr/>
          </a:p>
        </p:txBody>
      </p:sp>
      <p:sp>
        <p:nvSpPr>
          <p:cNvPr id="465" name="Google Shape;465;p56"/>
          <p:cNvSpPr txBox="1">
            <a:spLocks noGrp="1"/>
          </p:cNvSpPr>
          <p:nvPr>
            <p:ph type="sldNum" idx="12"/>
          </p:nvPr>
        </p:nvSpPr>
        <p:spPr>
          <a:xfrm>
            <a:off x="4343400" y="6492875"/>
            <a:ext cx="533400" cy="3651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44</a:t>
            </a:fld>
            <a:endParaRPr/>
          </a:p>
        </p:txBody>
      </p:sp>
      <p:sp>
        <p:nvSpPr>
          <p:cNvPr id="466" name="Google Shape;466;p56"/>
          <p:cNvSpPr txBox="1"/>
          <p:nvPr/>
        </p:nvSpPr>
        <p:spPr>
          <a:xfrm>
            <a:off x="2963545" y="2657475"/>
            <a:ext cx="4093845" cy="70104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4000">
                <a:solidFill>
                  <a:schemeClr val="dk1"/>
                </a:solidFill>
                <a:latin typeface="Arial"/>
                <a:ea typeface="Arial"/>
                <a:cs typeface="Arial"/>
                <a:sym typeface="Arial"/>
              </a:rPr>
              <a:t>THANK YOU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7"/>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Variables</a:t>
            </a:r>
            <a:endParaRPr/>
          </a:p>
        </p:txBody>
      </p:sp>
      <p:sp>
        <p:nvSpPr>
          <p:cNvPr id="132" name="Google Shape;132;p17"/>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33" name="Google Shape;133;p17"/>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5</a:t>
            </a:fld>
            <a:endParaRPr/>
          </a:p>
        </p:txBody>
      </p:sp>
      <p:sp>
        <p:nvSpPr>
          <p:cNvPr id="134" name="Google Shape;134;p17"/>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2400">
                <a:solidFill>
                  <a:schemeClr val="dk1"/>
                </a:solidFill>
                <a:highlight>
                  <a:srgbClr val="FFFFFF"/>
                </a:highlight>
              </a:rPr>
              <a:t>Assign Value to Multiple Variables</a:t>
            </a:r>
            <a:endParaRPr sz="2400">
              <a:solidFill>
                <a:schemeClr val="dk1"/>
              </a:solidFill>
              <a:highlight>
                <a:srgbClr val="FFFFFF"/>
              </a:highlight>
            </a:endParaRPr>
          </a:p>
          <a:p>
            <a:pPr marL="0" marR="0" lvl="0" indent="0" algn="l" rtl="0">
              <a:lnSpc>
                <a:spcPct val="80000"/>
              </a:lnSpc>
              <a:spcBef>
                <a:spcPts val="800"/>
              </a:spcBef>
              <a:spcAft>
                <a:spcPts val="0"/>
              </a:spcAft>
              <a:buNone/>
            </a:pPr>
            <a:r>
              <a:rPr lang="en-IN" sz="1550">
                <a:solidFill>
                  <a:schemeClr val="dk1"/>
                </a:solidFill>
                <a:highlight>
                  <a:srgbClr val="FFFFFF"/>
                </a:highlight>
                <a:latin typeface="Verdana"/>
                <a:ea typeface="Verdana"/>
                <a:cs typeface="Verdana"/>
                <a:sym typeface="Verdana"/>
              </a:rPr>
              <a:t>Python allows you to assign values to multiple variables in one line:</a:t>
            </a: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endParaRPr sz="15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r>
              <a:rPr lang="en-IN" sz="1550">
                <a:solidFill>
                  <a:schemeClr val="dk1"/>
                </a:solidFill>
                <a:highlight>
                  <a:srgbClr val="FFFFFF"/>
                </a:highlight>
                <a:latin typeface="Verdana"/>
                <a:ea typeface="Verdana"/>
                <a:cs typeface="Verdana"/>
                <a:sym typeface="Verdana"/>
              </a:rPr>
              <a:t>And you can assign the </a:t>
            </a:r>
            <a:r>
              <a:rPr lang="en-IN" sz="1550" i="1">
                <a:solidFill>
                  <a:schemeClr val="dk1"/>
                </a:solidFill>
                <a:highlight>
                  <a:srgbClr val="FFFFFF"/>
                </a:highlight>
                <a:latin typeface="Verdana"/>
                <a:ea typeface="Verdana"/>
                <a:cs typeface="Verdana"/>
                <a:sym typeface="Verdana"/>
              </a:rPr>
              <a:t>same</a:t>
            </a:r>
            <a:r>
              <a:rPr lang="en-IN" sz="1550">
                <a:solidFill>
                  <a:schemeClr val="dk1"/>
                </a:solidFill>
                <a:highlight>
                  <a:srgbClr val="FFFFFF"/>
                </a:highlight>
                <a:latin typeface="Verdana"/>
                <a:ea typeface="Verdana"/>
                <a:cs typeface="Verdana"/>
                <a:sym typeface="Verdana"/>
              </a:rPr>
              <a:t> value to multiple variables in one line:</a:t>
            </a:r>
            <a:endParaRPr sz="1950">
              <a:solidFill>
                <a:schemeClr val="dk1"/>
              </a:solidFill>
              <a:highlight>
                <a:srgbClr val="FFFFFF"/>
              </a:highlight>
              <a:latin typeface="Verdana"/>
              <a:ea typeface="Verdana"/>
              <a:cs typeface="Verdana"/>
              <a:sym typeface="Verdana"/>
            </a:endParaRPr>
          </a:p>
        </p:txBody>
      </p:sp>
      <p:pic>
        <p:nvPicPr>
          <p:cNvPr id="135" name="Google Shape;135;p17"/>
          <p:cNvPicPr preferRelativeResize="0"/>
          <p:nvPr/>
        </p:nvPicPr>
        <p:blipFill rotWithShape="1">
          <a:blip r:embed="rId3">
            <a:alphaModFix/>
          </a:blip>
          <a:srcRect l="16561" t="41927" r="56777" b="46614"/>
          <a:stretch/>
        </p:blipFill>
        <p:spPr>
          <a:xfrm>
            <a:off x="1036475" y="1821650"/>
            <a:ext cx="7368926" cy="1781476"/>
          </a:xfrm>
          <a:prstGeom prst="rect">
            <a:avLst/>
          </a:prstGeom>
          <a:noFill/>
          <a:ln>
            <a:noFill/>
          </a:ln>
        </p:spPr>
      </p:pic>
      <p:pic>
        <p:nvPicPr>
          <p:cNvPr id="136" name="Google Shape;136;p17"/>
          <p:cNvPicPr preferRelativeResize="0"/>
          <p:nvPr/>
        </p:nvPicPr>
        <p:blipFill rotWithShape="1">
          <a:blip r:embed="rId3">
            <a:alphaModFix/>
          </a:blip>
          <a:srcRect l="16601" t="80210" r="45313" b="8851"/>
          <a:stretch/>
        </p:blipFill>
        <p:spPr>
          <a:xfrm>
            <a:off x="1036475" y="4366600"/>
            <a:ext cx="7368926" cy="11903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8"/>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Variables</a:t>
            </a:r>
            <a:endParaRPr/>
          </a:p>
        </p:txBody>
      </p:sp>
      <p:sp>
        <p:nvSpPr>
          <p:cNvPr id="142" name="Google Shape;142;p18"/>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43" name="Google Shape;143;p18"/>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6</a:t>
            </a:fld>
            <a:endParaRPr/>
          </a:p>
        </p:txBody>
      </p:sp>
      <p:sp>
        <p:nvSpPr>
          <p:cNvPr id="144" name="Google Shape;144;p18"/>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3000">
                <a:solidFill>
                  <a:schemeClr val="dk1"/>
                </a:solidFill>
                <a:highlight>
                  <a:srgbClr val="FFFFFF"/>
                </a:highlight>
              </a:rPr>
              <a:t>Output Variables</a:t>
            </a:r>
            <a:endParaRPr sz="30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750">
                <a:solidFill>
                  <a:schemeClr val="dk1"/>
                </a:solidFill>
                <a:highlight>
                  <a:srgbClr val="FFFFFF"/>
                </a:highlight>
                <a:latin typeface="Verdana"/>
                <a:ea typeface="Verdana"/>
                <a:cs typeface="Verdana"/>
                <a:sym typeface="Verdana"/>
              </a:rPr>
              <a:t>The Python </a:t>
            </a:r>
            <a:r>
              <a:rPr lang="en-IN" sz="1800">
                <a:solidFill>
                  <a:srgbClr val="DC143C"/>
                </a:solidFill>
                <a:highlight>
                  <a:srgbClr val="F1F1F1"/>
                </a:highlight>
                <a:latin typeface="Courier New"/>
                <a:ea typeface="Courier New"/>
                <a:cs typeface="Courier New"/>
                <a:sym typeface="Courier New"/>
              </a:rPr>
              <a:t>print</a:t>
            </a:r>
            <a:r>
              <a:rPr lang="en-IN" sz="1750">
                <a:solidFill>
                  <a:schemeClr val="dk1"/>
                </a:solidFill>
                <a:highlight>
                  <a:srgbClr val="FFFFFF"/>
                </a:highlight>
                <a:latin typeface="Verdana"/>
                <a:ea typeface="Verdana"/>
                <a:cs typeface="Verdana"/>
                <a:sym typeface="Verdana"/>
              </a:rPr>
              <a:t> statement is often used to output variables.</a:t>
            </a:r>
            <a:endParaRPr sz="17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Clr>
                <a:schemeClr val="dk1"/>
              </a:buClr>
              <a:buSzPts val="1100"/>
              <a:buFont typeface="Arial"/>
              <a:buNone/>
            </a:pPr>
            <a:r>
              <a:rPr lang="en-IN" sz="1750">
                <a:solidFill>
                  <a:schemeClr val="dk1"/>
                </a:solidFill>
                <a:highlight>
                  <a:srgbClr val="FFFFFF"/>
                </a:highlight>
                <a:latin typeface="Verdana"/>
                <a:ea typeface="Verdana"/>
                <a:cs typeface="Verdana"/>
                <a:sym typeface="Verdana"/>
              </a:rPr>
              <a:t>To combine both text and a variable, Python uses the </a:t>
            </a:r>
            <a:r>
              <a:rPr lang="en-IN" sz="1800">
                <a:solidFill>
                  <a:srgbClr val="DC143C"/>
                </a:solidFill>
                <a:highlight>
                  <a:srgbClr val="F1F1F1"/>
                </a:highlight>
                <a:latin typeface="Courier New"/>
                <a:ea typeface="Courier New"/>
                <a:cs typeface="Courier New"/>
                <a:sym typeface="Courier New"/>
              </a:rPr>
              <a:t>+</a:t>
            </a:r>
            <a:r>
              <a:rPr lang="en-IN" sz="1750">
                <a:solidFill>
                  <a:schemeClr val="dk1"/>
                </a:solidFill>
                <a:highlight>
                  <a:srgbClr val="FFFFFF"/>
                </a:highlight>
                <a:latin typeface="Verdana"/>
                <a:ea typeface="Verdana"/>
                <a:cs typeface="Verdana"/>
                <a:sym typeface="Verdana"/>
              </a:rPr>
              <a:t> character:</a:t>
            </a:r>
            <a:endParaRPr sz="17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2400">
              <a:solidFill>
                <a:schemeClr val="dk1"/>
              </a:solidFill>
            </a:endParaRPr>
          </a:p>
          <a:p>
            <a:pPr marL="0" marR="0" lvl="0" indent="0" algn="l" rtl="0">
              <a:lnSpc>
                <a:spcPct val="80000"/>
              </a:lnSpc>
              <a:spcBef>
                <a:spcPts val="592"/>
              </a:spcBef>
              <a:spcAft>
                <a:spcPts val="0"/>
              </a:spcAft>
              <a:buNone/>
            </a:pPr>
            <a:endParaRPr sz="2400">
              <a:solidFill>
                <a:schemeClr val="dk1"/>
              </a:solidFill>
            </a:endParaRPr>
          </a:p>
          <a:p>
            <a:pPr marL="0" marR="0" lvl="0" indent="0" algn="l" rtl="0">
              <a:lnSpc>
                <a:spcPct val="80000"/>
              </a:lnSpc>
              <a:spcBef>
                <a:spcPts val="592"/>
              </a:spcBef>
              <a:spcAft>
                <a:spcPts val="0"/>
              </a:spcAft>
              <a:buNone/>
            </a:pPr>
            <a:endParaRPr sz="2400">
              <a:solidFill>
                <a:schemeClr val="dk1"/>
              </a:solidFill>
            </a:endParaRPr>
          </a:p>
          <a:p>
            <a:pPr marL="0" marR="0" lvl="0" indent="0" algn="l" rtl="0">
              <a:lnSpc>
                <a:spcPct val="80000"/>
              </a:lnSpc>
              <a:spcBef>
                <a:spcPts val="592"/>
              </a:spcBef>
              <a:spcAft>
                <a:spcPts val="0"/>
              </a:spcAft>
              <a:buNone/>
            </a:pPr>
            <a:endParaRPr sz="2400">
              <a:solidFill>
                <a:schemeClr val="dk1"/>
              </a:solidFill>
            </a:endParaRPr>
          </a:p>
          <a:p>
            <a:pPr marL="0" marR="0" lvl="0" indent="0" algn="l" rtl="0">
              <a:lnSpc>
                <a:spcPct val="80000"/>
              </a:lnSpc>
              <a:spcBef>
                <a:spcPts val="592"/>
              </a:spcBef>
              <a:spcAft>
                <a:spcPts val="0"/>
              </a:spcAft>
              <a:buNone/>
            </a:pPr>
            <a:r>
              <a:rPr lang="en-IN" sz="2250">
                <a:solidFill>
                  <a:schemeClr val="dk1"/>
                </a:solidFill>
                <a:highlight>
                  <a:srgbClr val="FFFFFF"/>
                </a:highlight>
                <a:latin typeface="Verdana"/>
                <a:ea typeface="Verdana"/>
                <a:cs typeface="Verdana"/>
                <a:sym typeface="Verdana"/>
              </a:rPr>
              <a:t>You can also use the </a:t>
            </a:r>
            <a:r>
              <a:rPr lang="en-IN" sz="2300">
                <a:solidFill>
                  <a:srgbClr val="DC143C"/>
                </a:solidFill>
                <a:highlight>
                  <a:srgbClr val="F1F1F1"/>
                </a:highlight>
                <a:latin typeface="Courier New"/>
                <a:ea typeface="Courier New"/>
                <a:cs typeface="Courier New"/>
                <a:sym typeface="Courier New"/>
              </a:rPr>
              <a:t>+</a:t>
            </a:r>
            <a:r>
              <a:rPr lang="en-IN" sz="2250">
                <a:solidFill>
                  <a:schemeClr val="dk1"/>
                </a:solidFill>
                <a:highlight>
                  <a:srgbClr val="FFFFFF"/>
                </a:highlight>
                <a:latin typeface="Verdana"/>
                <a:ea typeface="Verdana"/>
                <a:cs typeface="Verdana"/>
                <a:sym typeface="Verdana"/>
              </a:rPr>
              <a:t> character to add a variable to another variable. For numbers, the </a:t>
            </a:r>
            <a:r>
              <a:rPr lang="en-IN" sz="2300">
                <a:solidFill>
                  <a:srgbClr val="DC143C"/>
                </a:solidFill>
                <a:highlight>
                  <a:srgbClr val="F1F1F1"/>
                </a:highlight>
                <a:latin typeface="Courier New"/>
                <a:ea typeface="Courier New"/>
                <a:cs typeface="Courier New"/>
                <a:sym typeface="Courier New"/>
              </a:rPr>
              <a:t>+</a:t>
            </a:r>
            <a:r>
              <a:rPr lang="en-IN" sz="2250">
                <a:solidFill>
                  <a:schemeClr val="dk1"/>
                </a:solidFill>
                <a:highlight>
                  <a:srgbClr val="FFFFFF"/>
                </a:highlight>
                <a:latin typeface="Verdana"/>
                <a:ea typeface="Verdana"/>
                <a:cs typeface="Verdana"/>
                <a:sym typeface="Verdana"/>
              </a:rPr>
              <a:t> character works as a mathematical operator. But if you try to combine a string and a number, Python will give you an error.</a:t>
            </a:r>
            <a:endParaRPr sz="2250">
              <a:solidFill>
                <a:schemeClr val="dk1"/>
              </a:solidFill>
              <a:highlight>
                <a:srgbClr val="FFFFFF"/>
              </a:highlight>
              <a:latin typeface="Verdana"/>
              <a:ea typeface="Verdana"/>
              <a:cs typeface="Verdana"/>
              <a:sym typeface="Verdana"/>
            </a:endParaRPr>
          </a:p>
        </p:txBody>
      </p:sp>
      <p:pic>
        <p:nvPicPr>
          <p:cNvPr id="145" name="Google Shape;145;p18"/>
          <p:cNvPicPr preferRelativeResize="0"/>
          <p:nvPr/>
        </p:nvPicPr>
        <p:blipFill rotWithShape="1">
          <a:blip r:embed="rId3">
            <a:alphaModFix/>
          </a:blip>
          <a:srcRect l="16736" t="36979" r="65978" b="56621"/>
          <a:stretch/>
        </p:blipFill>
        <p:spPr>
          <a:xfrm>
            <a:off x="1817175" y="2598525"/>
            <a:ext cx="5275099" cy="10983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9"/>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Variables</a:t>
            </a:r>
            <a:endParaRPr/>
          </a:p>
        </p:txBody>
      </p:sp>
      <p:sp>
        <p:nvSpPr>
          <p:cNvPr id="151" name="Google Shape;151;p19"/>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52" name="Google Shape;152;p19"/>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7</a:t>
            </a:fld>
            <a:endParaRPr/>
          </a:p>
        </p:txBody>
      </p:sp>
      <p:sp>
        <p:nvSpPr>
          <p:cNvPr id="153" name="Google Shape;153;p19"/>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3000">
                <a:solidFill>
                  <a:schemeClr val="dk1"/>
                </a:solidFill>
                <a:highlight>
                  <a:srgbClr val="FFFFFF"/>
                </a:highlight>
              </a:rPr>
              <a:t>Global Variables</a:t>
            </a:r>
            <a:endParaRPr sz="30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750">
                <a:solidFill>
                  <a:schemeClr val="dk1"/>
                </a:solidFill>
                <a:highlight>
                  <a:srgbClr val="FFFFFF"/>
                </a:highlight>
                <a:latin typeface="Verdana"/>
                <a:ea typeface="Verdana"/>
                <a:cs typeface="Verdana"/>
                <a:sym typeface="Verdana"/>
              </a:rPr>
              <a:t>Variables that are created outside of a function (as in all of the examples above) are known as global variables.</a:t>
            </a:r>
            <a:endParaRPr sz="17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Clr>
                <a:schemeClr val="dk1"/>
              </a:buClr>
              <a:buSzPts val="1100"/>
              <a:buFont typeface="Arial"/>
              <a:buNone/>
            </a:pPr>
            <a:r>
              <a:rPr lang="en-IN" sz="1750">
                <a:solidFill>
                  <a:schemeClr val="dk1"/>
                </a:solidFill>
                <a:highlight>
                  <a:srgbClr val="FFFFFF"/>
                </a:highlight>
                <a:latin typeface="Verdana"/>
                <a:ea typeface="Verdana"/>
                <a:cs typeface="Verdana"/>
                <a:sym typeface="Verdana"/>
              </a:rPr>
              <a:t>Global variables can be used by everyone, both inside of functions and outside.</a:t>
            </a:r>
            <a:endParaRPr sz="17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2400">
              <a:solidFill>
                <a:schemeClr val="dk1"/>
              </a:solidFill>
            </a:endParaRPr>
          </a:p>
        </p:txBody>
      </p:sp>
      <p:pic>
        <p:nvPicPr>
          <p:cNvPr id="154" name="Google Shape;154;p19"/>
          <p:cNvPicPr preferRelativeResize="0"/>
          <p:nvPr/>
        </p:nvPicPr>
        <p:blipFill rotWithShape="1">
          <a:blip r:embed="rId3">
            <a:alphaModFix/>
          </a:blip>
          <a:srcRect l="16485" t="54165" r="58904" b="29428"/>
          <a:stretch/>
        </p:blipFill>
        <p:spPr>
          <a:xfrm>
            <a:off x="2455663" y="3516075"/>
            <a:ext cx="4232674" cy="15872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0"/>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Variables</a:t>
            </a:r>
            <a:endParaRPr/>
          </a:p>
        </p:txBody>
      </p:sp>
      <p:sp>
        <p:nvSpPr>
          <p:cNvPr id="160" name="Google Shape;160;p20"/>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61" name="Google Shape;161;p20"/>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8</a:t>
            </a:fld>
            <a:endParaRPr/>
          </a:p>
        </p:txBody>
      </p:sp>
      <p:sp>
        <p:nvSpPr>
          <p:cNvPr id="162" name="Google Shape;162;p20"/>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marR="0" lvl="0" indent="0" algn="l" rtl="0">
              <a:lnSpc>
                <a:spcPct val="80000"/>
              </a:lnSpc>
              <a:spcBef>
                <a:spcPts val="592"/>
              </a:spcBef>
              <a:spcAft>
                <a:spcPts val="0"/>
              </a:spcAft>
              <a:buNone/>
            </a:pPr>
            <a:endParaRPr sz="1950">
              <a:solidFill>
                <a:schemeClr val="dk1"/>
              </a:solidFill>
              <a:highlight>
                <a:srgbClr val="FFFFFF"/>
              </a:highlight>
              <a:latin typeface="Verdana"/>
              <a:ea typeface="Verdana"/>
              <a:cs typeface="Verdana"/>
              <a:sym typeface="Verdana"/>
            </a:endParaRPr>
          </a:p>
          <a:p>
            <a:pPr marL="0" marR="0" lvl="0" indent="0" algn="l" rtl="0">
              <a:lnSpc>
                <a:spcPct val="80000"/>
              </a:lnSpc>
              <a:spcBef>
                <a:spcPts val="592"/>
              </a:spcBef>
              <a:spcAft>
                <a:spcPts val="0"/>
              </a:spcAft>
              <a:buNone/>
            </a:pPr>
            <a:r>
              <a:rPr lang="en-IN" sz="1950">
                <a:solidFill>
                  <a:schemeClr val="dk1"/>
                </a:solidFill>
                <a:highlight>
                  <a:srgbClr val="FFFFFF"/>
                </a:highlight>
                <a:latin typeface="Verdana"/>
                <a:ea typeface="Verdana"/>
                <a:cs typeface="Verdana"/>
                <a:sym typeface="Verdana"/>
              </a:rPr>
              <a:t>If you create a variable with the same name inside a function, this variable will be local, and can only be used inside the function. The global variable with the same name will remain as it was, global and with the original value.</a:t>
            </a:r>
            <a:endParaRPr sz="3200">
              <a:solidFill>
                <a:schemeClr val="dk1"/>
              </a:solidFill>
            </a:endParaRPr>
          </a:p>
        </p:txBody>
      </p:sp>
      <p:pic>
        <p:nvPicPr>
          <p:cNvPr id="163" name="Google Shape;163;p20"/>
          <p:cNvPicPr preferRelativeResize="0"/>
          <p:nvPr/>
        </p:nvPicPr>
        <p:blipFill rotWithShape="1">
          <a:blip r:embed="rId3">
            <a:alphaModFix/>
          </a:blip>
          <a:srcRect l="16602" t="47134" r="51171" b="28386"/>
          <a:stretch/>
        </p:blipFill>
        <p:spPr>
          <a:xfrm>
            <a:off x="1766263" y="2853025"/>
            <a:ext cx="5611474" cy="2397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1"/>
          <p:cNvSpPr txBox="1">
            <a:spLocks noGrp="1"/>
          </p:cNvSpPr>
          <p:nvPr>
            <p:ph type="title"/>
          </p:nvPr>
        </p:nvSpPr>
        <p:spPr>
          <a:xfrm>
            <a:off x="1210945" y="200025"/>
            <a:ext cx="6867600" cy="486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800"/>
              </a:spcAft>
              <a:buSzPts val="1100"/>
              <a:buNone/>
            </a:pPr>
            <a:r>
              <a:rPr lang="en-IN" sz="3150">
                <a:highlight>
                  <a:srgbClr val="FFFFFF"/>
                </a:highlight>
                <a:latin typeface="Arial"/>
                <a:ea typeface="Arial"/>
                <a:cs typeface="Arial"/>
                <a:sym typeface="Arial"/>
              </a:rPr>
              <a:t>Python Variables</a:t>
            </a:r>
            <a:endParaRPr/>
          </a:p>
        </p:txBody>
      </p:sp>
      <p:sp>
        <p:nvSpPr>
          <p:cNvPr id="169" name="Google Shape;169;p21"/>
          <p:cNvSpPr txBox="1">
            <a:spLocks noGrp="1"/>
          </p:cNvSpPr>
          <p:nvPr>
            <p:ph type="dt" idx="10"/>
          </p:nvPr>
        </p:nvSpPr>
        <p:spPr>
          <a:xfrm>
            <a:off x="7092280" y="6528816"/>
            <a:ext cx="2051700" cy="32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Saturday, August 23, 2020</a:t>
            </a:r>
            <a:endParaRPr/>
          </a:p>
        </p:txBody>
      </p:sp>
      <p:sp>
        <p:nvSpPr>
          <p:cNvPr id="170" name="Google Shape;170;p21"/>
          <p:cNvSpPr txBox="1">
            <a:spLocks noGrp="1"/>
          </p:cNvSpPr>
          <p:nvPr>
            <p:ph type="sldNum" idx="12"/>
          </p:nvPr>
        </p:nvSpPr>
        <p:spPr>
          <a:xfrm>
            <a:off x="4572000" y="6490456"/>
            <a:ext cx="533400" cy="365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IN"/>
              <a:t>9</a:t>
            </a:fld>
            <a:endParaRPr/>
          </a:p>
        </p:txBody>
      </p:sp>
      <p:sp>
        <p:nvSpPr>
          <p:cNvPr id="171" name="Google Shape;171;p21"/>
          <p:cNvSpPr txBox="1"/>
          <p:nvPr/>
        </p:nvSpPr>
        <p:spPr>
          <a:xfrm>
            <a:off x="652150" y="830450"/>
            <a:ext cx="8181600" cy="5129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Clr>
                <a:schemeClr val="dk1"/>
              </a:buClr>
              <a:buSzPts val="1100"/>
              <a:buFont typeface="Arial"/>
              <a:buNone/>
            </a:pPr>
            <a:r>
              <a:rPr lang="en-IN" sz="3200">
                <a:solidFill>
                  <a:schemeClr val="dk1"/>
                </a:solidFill>
                <a:highlight>
                  <a:srgbClr val="FFFFFF"/>
                </a:highlight>
              </a:rPr>
              <a:t>The global Keyword</a:t>
            </a:r>
            <a:endParaRPr sz="3200">
              <a:solidFill>
                <a:schemeClr val="dk1"/>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r>
              <a:rPr lang="en-IN" sz="1950">
                <a:solidFill>
                  <a:schemeClr val="dk1"/>
                </a:solidFill>
                <a:highlight>
                  <a:srgbClr val="FFFFFF"/>
                </a:highlight>
                <a:latin typeface="Verdana"/>
                <a:ea typeface="Verdana"/>
                <a:cs typeface="Verdana"/>
                <a:sym typeface="Verdana"/>
              </a:rPr>
              <a:t>Normally, when you create a variable inside a function, that variable is local, and can only be used inside that function.</a:t>
            </a:r>
            <a:endParaRPr sz="19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Clr>
                <a:schemeClr val="dk1"/>
              </a:buClr>
              <a:buSzPts val="1100"/>
              <a:buFont typeface="Arial"/>
              <a:buNone/>
            </a:pPr>
            <a:r>
              <a:rPr lang="en-IN" sz="1950">
                <a:solidFill>
                  <a:schemeClr val="dk1"/>
                </a:solidFill>
                <a:highlight>
                  <a:srgbClr val="FFFFFF"/>
                </a:highlight>
                <a:latin typeface="Verdana"/>
                <a:ea typeface="Verdana"/>
                <a:cs typeface="Verdana"/>
                <a:sym typeface="Verdana"/>
              </a:rPr>
              <a:t>To create a global variable inside a function, you can use the </a:t>
            </a:r>
            <a:r>
              <a:rPr lang="en-IN" sz="2000">
                <a:solidFill>
                  <a:srgbClr val="DC143C"/>
                </a:solidFill>
                <a:highlight>
                  <a:srgbClr val="F1F1F1"/>
                </a:highlight>
                <a:latin typeface="Courier New"/>
                <a:ea typeface="Courier New"/>
                <a:cs typeface="Courier New"/>
                <a:sym typeface="Courier New"/>
              </a:rPr>
              <a:t>global</a:t>
            </a:r>
            <a:r>
              <a:rPr lang="en-IN" sz="1950">
                <a:solidFill>
                  <a:schemeClr val="dk1"/>
                </a:solidFill>
                <a:highlight>
                  <a:srgbClr val="FFFFFF"/>
                </a:highlight>
                <a:latin typeface="Verdana"/>
                <a:ea typeface="Verdana"/>
                <a:cs typeface="Verdana"/>
                <a:sym typeface="Verdana"/>
              </a:rPr>
              <a:t> keyword.</a:t>
            </a:r>
            <a:endParaRPr sz="1950">
              <a:solidFill>
                <a:schemeClr val="dk1"/>
              </a:solidFill>
              <a:highlight>
                <a:srgbClr val="FFFFFF"/>
              </a:highlight>
              <a:latin typeface="Verdana"/>
              <a:ea typeface="Verdana"/>
              <a:cs typeface="Verdana"/>
              <a:sym typeface="Verdana"/>
            </a:endParaRPr>
          </a:p>
          <a:p>
            <a:pPr marL="0" marR="0" lvl="0" indent="0" algn="l" rtl="0">
              <a:lnSpc>
                <a:spcPct val="80000"/>
              </a:lnSpc>
              <a:spcBef>
                <a:spcPts val="1400"/>
              </a:spcBef>
              <a:spcAft>
                <a:spcPts val="0"/>
              </a:spcAft>
              <a:buNone/>
            </a:pPr>
            <a:endParaRPr sz="2400">
              <a:solidFill>
                <a:schemeClr val="dk1"/>
              </a:solidFill>
            </a:endParaRPr>
          </a:p>
        </p:txBody>
      </p:sp>
      <p:pic>
        <p:nvPicPr>
          <p:cNvPr id="172" name="Google Shape;172;p21"/>
          <p:cNvPicPr preferRelativeResize="0"/>
          <p:nvPr/>
        </p:nvPicPr>
        <p:blipFill rotWithShape="1">
          <a:blip r:embed="rId3">
            <a:alphaModFix/>
          </a:blip>
          <a:srcRect l="16603" t="46876" r="66258" b="34530"/>
          <a:stretch/>
        </p:blipFill>
        <p:spPr>
          <a:xfrm>
            <a:off x="2422163" y="3429000"/>
            <a:ext cx="4299677" cy="2623901"/>
          </a:xfrm>
          <a:prstGeom prst="rect">
            <a:avLst/>
          </a:prstGeom>
          <a:noFill/>
          <a:ln>
            <a:noFill/>
          </a:ln>
        </p:spPr>
      </p:pic>
    </p:spTree>
  </p:cSld>
  <p:clrMapOvr>
    <a:masterClrMapping/>
  </p:clrMapOvr>
</p:sld>
</file>

<file path=ppt/theme/theme1.xml><?xml version="1.0" encoding="utf-8"?>
<a:theme xmlns:a="http://schemas.openxmlformats.org/drawingml/2006/main" name="CourseSlid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2848</Words>
  <Application>Microsoft Office PowerPoint</Application>
  <PresentationFormat>On-screen Show (4:3)</PresentationFormat>
  <Paragraphs>424</Paragraphs>
  <Slides>44</Slides>
  <Notes>44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Arial</vt:lpstr>
      <vt:lpstr>Calibri</vt:lpstr>
      <vt:lpstr>Courier New</vt:lpstr>
      <vt:lpstr>Verdana</vt:lpstr>
      <vt:lpstr>CourseSlide</vt:lpstr>
      <vt:lpstr>Python</vt:lpstr>
      <vt:lpstr>Python Variables</vt:lpstr>
      <vt:lpstr>Python Variables</vt:lpstr>
      <vt:lpstr>Python Variables</vt:lpstr>
      <vt:lpstr>Python Variables</vt:lpstr>
      <vt:lpstr>Python Variables</vt:lpstr>
      <vt:lpstr>Python Variables</vt:lpstr>
      <vt:lpstr>Python Variables</vt:lpstr>
      <vt:lpstr>Python Variables</vt:lpstr>
      <vt:lpstr>Python Variables</vt:lpstr>
      <vt:lpstr>Python Data Types</vt:lpstr>
      <vt:lpstr>Python Data Types</vt:lpstr>
      <vt:lpstr>Python Data Types</vt:lpstr>
      <vt:lpstr>Python Numbers</vt:lpstr>
      <vt:lpstr>Python Numbers</vt:lpstr>
      <vt:lpstr>Python Numbers</vt:lpstr>
      <vt:lpstr>Python Casting</vt:lpstr>
      <vt:lpstr>Python Strings</vt:lpstr>
      <vt:lpstr>Python Strings</vt:lpstr>
      <vt:lpstr>Python Strings</vt:lpstr>
      <vt:lpstr>Python Strings</vt:lpstr>
      <vt:lpstr>Python Strings</vt:lpstr>
      <vt:lpstr>Python Strings</vt:lpstr>
      <vt:lpstr>Python Strings</vt:lpstr>
      <vt:lpstr>Python Strings</vt:lpstr>
      <vt:lpstr>Python Strings</vt:lpstr>
      <vt:lpstr>Python Strings</vt:lpstr>
      <vt:lpstr>Python Strings</vt:lpstr>
      <vt:lpstr>Python Strings</vt:lpstr>
      <vt:lpstr>Python Strings</vt:lpstr>
      <vt:lpstr>Python Strings</vt:lpstr>
      <vt:lpstr>Python Strings</vt:lpstr>
      <vt:lpstr>Python Strings</vt:lpstr>
      <vt:lpstr>Python Booleans</vt:lpstr>
      <vt:lpstr>Python Booleans</vt:lpstr>
      <vt:lpstr>Python Booleans</vt:lpstr>
      <vt:lpstr>Python Booleans</vt:lpstr>
      <vt:lpstr>Python Booleans</vt:lpstr>
      <vt:lpstr>Python Booleans</vt:lpstr>
      <vt:lpstr>Python Booleans</vt:lpstr>
      <vt:lpstr>Python Booleans</vt:lpstr>
      <vt:lpstr>Python Booleans</vt:lpstr>
      <vt:lpstr>Python Booleans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dc:title>
  <cp:lastModifiedBy>Sunil Kumar Nunia</cp:lastModifiedBy>
  <cp:revision>1</cp:revision>
  <dcterms:modified xsi:type="dcterms:W3CDTF">2020-08-29T12:55:52Z</dcterms:modified>
</cp:coreProperties>
</file>